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</p:sldIdLst>
  <p:sldSz cy="5143500" cx="9144000"/>
  <p:notesSz cx="6858000" cy="9144000"/>
  <p:embeddedFontLst>
    <p:embeddedFont>
      <p:font typeface="Roboto"/>
      <p:regular r:id="rId61"/>
      <p:bold r:id="rId62"/>
      <p:italic r:id="rId63"/>
      <p:boldItalic r:id="rId64"/>
    </p:embeddedFont>
    <p:embeddedFont>
      <p:font typeface="Average"/>
      <p:regular r:id="rId65"/>
    </p:embeddedFont>
    <p:embeddedFont>
      <p:font typeface="Oswald"/>
      <p:regular r:id="rId66"/>
      <p:bold r:id="rId6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9121C3F-6684-4ABA-9F60-67627FDADF84}">
  <a:tblStyle styleId="{D9121C3F-6684-4ABA-9F60-67627FDADF8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font" Target="fonts/Roboto-bold.fntdata"/><Relationship Id="rId61" Type="http://schemas.openxmlformats.org/officeDocument/2006/relationships/font" Target="fonts/Roboto-regular.fntdata"/><Relationship Id="rId20" Type="http://schemas.openxmlformats.org/officeDocument/2006/relationships/slide" Target="slides/slide14.xml"/><Relationship Id="rId64" Type="http://schemas.openxmlformats.org/officeDocument/2006/relationships/font" Target="fonts/Roboto-boldItalic.fntdata"/><Relationship Id="rId63" Type="http://schemas.openxmlformats.org/officeDocument/2006/relationships/font" Target="fonts/Roboto-italic.fntdata"/><Relationship Id="rId22" Type="http://schemas.openxmlformats.org/officeDocument/2006/relationships/slide" Target="slides/slide16.xml"/><Relationship Id="rId66" Type="http://schemas.openxmlformats.org/officeDocument/2006/relationships/font" Target="fonts/Oswald-regular.fntdata"/><Relationship Id="rId21" Type="http://schemas.openxmlformats.org/officeDocument/2006/relationships/slide" Target="slides/slide15.xml"/><Relationship Id="rId65" Type="http://schemas.openxmlformats.org/officeDocument/2006/relationships/font" Target="fonts/Average-regular.fntdata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67" Type="http://schemas.openxmlformats.org/officeDocument/2006/relationships/font" Target="fonts/Oswald-bold.fntdata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Andrew F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d9688fc2f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2d9688fc2f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d94aee8b86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2d94aee8b86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33615f20d6_3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33615f20d6_3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Andrew T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d8469758c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2d8469758c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Andrew T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2d9b2f754c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2d9b2f754c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Carlos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d7b36d0fd3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2d7b36d0fd3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Carlos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d8fababca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2d8fababca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Carlos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33615f20d6_3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33615f20d6_3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Andrew F 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36fe073f6e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36fe073f6e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2fdb08f2e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2fdb08f2e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Andrew F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2d9b2f754c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2d9b2f754c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Andrew F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d8469758cf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2d8469758cf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Andrew F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d95c055f5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2d95c055f5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33615f20d6_3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33615f20d6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Andrew T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33615f20d6_3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333615f20d6_3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Andrew T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33615f20d6_3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333615f20d6_3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Andrew T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33615f20d6_3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33615f20d6_3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Andrew T</a:t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33615f20d6_3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333615f20d6_3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Andrew T</a:t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2d8469758cf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2d8469758c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Andrew T</a:t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33615f20d6_3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33615f20d6_3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Andrew T</a:t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2d7b36d0fd3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2d7b36d0fd3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Andrew F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2d9b2f754c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2d9b2f754c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Carlos</a:t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26e0ea565a_0_5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326e0ea565a_0_5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Andrew F</a:t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2d7b36d0fd3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2d7b36d0fd3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Andrew F</a:t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2fdb08f2ea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32fdb08f2ea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Andrew F</a:t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26e0ea565a_0_5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326e0ea565a_0_5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Andrew F</a:t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36fe073f6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336fe073f6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26e0ea565a_0_5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26e0ea565a_0_5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Matthew</a:t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26e0ea565a_0_5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326e0ea565a_0_5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Matthew</a:t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2d7b36d0fd3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2d7b36d0fd3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Matthew</a:t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32949335e69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32949335e69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Matthew</a:t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2949335e69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32949335e69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Matthew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d7b36d0fd3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2d7b36d0fd3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Andrew T</a:t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2949335e69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2949335e69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Matthew</a:t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32949335e69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32949335e69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Matthew</a:t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378a21939d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378a21939d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3378a21939d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3378a21939d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2d7b36d0fd3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2d7b36d0fd3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Andrew T</a:t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2d94aee8b86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2d94aee8b86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2d9688fc2f3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" name="Google Shape;447;g2d9688fc2f3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2d94cef664f_1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2d94cef664f_1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2d94aee8b86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2d94aee8b86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2d94aee8b86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2d94aee8b86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26e0ea565a_0_5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26e0ea565a_0_5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Carlos</a:t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2d97755288b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Google Shape;486;g2d97755288b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2d97755288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" name="Google Shape;506;g2d97755288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2d7b36d0fd3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2d7b36d0fd3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Andrew</a:t>
            </a:r>
            <a:r>
              <a:rPr lang="en-GB"/>
              <a:t> F</a:t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26e0ea565a_0_5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26e0ea565a_0_5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Matthew</a:t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2d7b36d0fd3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2d7b36d0fd3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Carlos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d94aee8b86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d94aee8b86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33615f20d6_3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33615f20d6_3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Carlos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d94aee8b86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d94aee8b86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d9688fc2f3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2d9688fc2f3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lat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Relationship Id="rId4" Type="http://schemas.openxmlformats.org/officeDocument/2006/relationships/image" Target="../media/image6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7.jpg"/><Relationship Id="rId4" Type="http://schemas.openxmlformats.org/officeDocument/2006/relationships/image" Target="../media/image1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7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7.jpg"/><Relationship Id="rId4" Type="http://schemas.openxmlformats.org/officeDocument/2006/relationships/image" Target="../media/image34.jpg"/><Relationship Id="rId5" Type="http://schemas.openxmlformats.org/officeDocument/2006/relationships/image" Target="../media/image6.jpg"/><Relationship Id="rId6" Type="http://schemas.openxmlformats.org/officeDocument/2006/relationships/image" Target="../media/image1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7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7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7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2.png"/><Relationship Id="rId4" Type="http://schemas.openxmlformats.org/officeDocument/2006/relationships/image" Target="../media/image27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7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7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7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8.png"/><Relationship Id="rId4" Type="http://schemas.openxmlformats.org/officeDocument/2006/relationships/image" Target="../media/image27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0.png"/><Relationship Id="rId4" Type="http://schemas.openxmlformats.org/officeDocument/2006/relationships/image" Target="../media/image15.png"/><Relationship Id="rId5" Type="http://schemas.openxmlformats.org/officeDocument/2006/relationships/image" Target="../media/image19.png"/><Relationship Id="rId6" Type="http://schemas.openxmlformats.org/officeDocument/2006/relationships/image" Target="../media/image1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6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14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8.png"/><Relationship Id="rId4" Type="http://schemas.openxmlformats.org/officeDocument/2006/relationships/image" Target="../media/image23.png"/><Relationship Id="rId5" Type="http://schemas.openxmlformats.org/officeDocument/2006/relationships/image" Target="../media/image14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6.png"/><Relationship Id="rId4" Type="http://schemas.openxmlformats.org/officeDocument/2006/relationships/image" Target="../media/image24.png"/><Relationship Id="rId5" Type="http://schemas.openxmlformats.org/officeDocument/2006/relationships/image" Target="../media/image1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4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5.png"/><Relationship Id="rId4" Type="http://schemas.openxmlformats.org/officeDocument/2006/relationships/image" Target="../media/image29.png"/><Relationship Id="rId5" Type="http://schemas.openxmlformats.org/officeDocument/2006/relationships/image" Target="../media/image34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4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6.png"/><Relationship Id="rId4" Type="http://schemas.openxmlformats.org/officeDocument/2006/relationships/image" Target="../media/image34.jpg"/><Relationship Id="rId5" Type="http://schemas.openxmlformats.org/officeDocument/2006/relationships/image" Target="../media/image31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0.png"/><Relationship Id="rId4" Type="http://schemas.openxmlformats.org/officeDocument/2006/relationships/image" Target="../media/image34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3.png"/><Relationship Id="rId4" Type="http://schemas.openxmlformats.org/officeDocument/2006/relationships/image" Target="../media/image40.png"/><Relationship Id="rId5" Type="http://schemas.openxmlformats.org/officeDocument/2006/relationships/image" Target="../media/image38.png"/><Relationship Id="rId6" Type="http://schemas.openxmlformats.org/officeDocument/2006/relationships/image" Target="../media/image37.png"/><Relationship Id="rId7" Type="http://schemas.openxmlformats.org/officeDocument/2006/relationships/image" Target="../media/image3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7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2.png"/><Relationship Id="rId4" Type="http://schemas.openxmlformats.org/officeDocument/2006/relationships/image" Target="../media/image34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34.jp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hyperlink" Target="https://app.swaggerhub.com/apis/peiss2025/PEISS/1.0.0" TargetMode="External"/><Relationship Id="rId4" Type="http://schemas.openxmlformats.org/officeDocument/2006/relationships/image" Target="../media/image41.png"/><Relationship Id="rId10" Type="http://schemas.openxmlformats.org/officeDocument/2006/relationships/image" Target="../media/image34.jpg"/><Relationship Id="rId9" Type="http://schemas.openxmlformats.org/officeDocument/2006/relationships/image" Target="../media/image43.png"/><Relationship Id="rId5" Type="http://schemas.openxmlformats.org/officeDocument/2006/relationships/image" Target="../media/image50.png"/><Relationship Id="rId6" Type="http://schemas.openxmlformats.org/officeDocument/2006/relationships/image" Target="../media/image48.png"/><Relationship Id="rId7" Type="http://schemas.openxmlformats.org/officeDocument/2006/relationships/image" Target="../media/image57.png"/><Relationship Id="rId8" Type="http://schemas.openxmlformats.org/officeDocument/2006/relationships/image" Target="../media/image39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34.jpg"/><Relationship Id="rId4" Type="http://schemas.openxmlformats.org/officeDocument/2006/relationships/hyperlink" Target="http://drive.google.com/file/d/1aYGLlQICnWMERyuXBU2QrbMyoy_WMmt7/view" TargetMode="External"/><Relationship Id="rId5" Type="http://schemas.openxmlformats.org/officeDocument/2006/relationships/image" Target="../media/image53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27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58.png"/><Relationship Id="rId4" Type="http://schemas.openxmlformats.org/officeDocument/2006/relationships/image" Target="../media/image54.png"/><Relationship Id="rId9" Type="http://schemas.openxmlformats.org/officeDocument/2006/relationships/image" Target="../media/image52.png"/><Relationship Id="rId5" Type="http://schemas.openxmlformats.org/officeDocument/2006/relationships/hyperlink" Target="http://drive.google.com/file/d/1LG6ElPuDETp64YOXnbNtbgvj8iSgojDz/view" TargetMode="External"/><Relationship Id="rId6" Type="http://schemas.openxmlformats.org/officeDocument/2006/relationships/image" Target="../media/image35.png"/><Relationship Id="rId7" Type="http://schemas.openxmlformats.org/officeDocument/2006/relationships/image" Target="../media/image6.jpg"/><Relationship Id="rId8" Type="http://schemas.openxmlformats.org/officeDocument/2006/relationships/image" Target="../media/image47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60.png"/><Relationship Id="rId4" Type="http://schemas.openxmlformats.org/officeDocument/2006/relationships/image" Target="../media/image46.png"/><Relationship Id="rId9" Type="http://schemas.openxmlformats.org/officeDocument/2006/relationships/image" Target="../media/image6.jpg"/><Relationship Id="rId5" Type="http://schemas.openxmlformats.org/officeDocument/2006/relationships/hyperlink" Target="http://drive.google.com/file/d/1dr4xufbwEkp7fvzu-an_gE_jh1hs3Uio/view" TargetMode="External"/><Relationship Id="rId6" Type="http://schemas.openxmlformats.org/officeDocument/2006/relationships/image" Target="../media/image35.png"/><Relationship Id="rId7" Type="http://schemas.openxmlformats.org/officeDocument/2006/relationships/hyperlink" Target="http://drive.google.com/file/d/1amGjIXBknxHYWtyW5N3zefTh0Ab83uy5/view" TargetMode="External"/><Relationship Id="rId8" Type="http://schemas.openxmlformats.org/officeDocument/2006/relationships/image" Target="../media/image42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6.jpg"/><Relationship Id="rId4" Type="http://schemas.openxmlformats.org/officeDocument/2006/relationships/hyperlink" Target="http://drive.google.com/file/d/1BMn24tr8SsKyhoDYDN8K5-UchvsnaM8-/view" TargetMode="External"/><Relationship Id="rId5" Type="http://schemas.openxmlformats.org/officeDocument/2006/relationships/image" Target="../media/image45.jpg"/><Relationship Id="rId6" Type="http://schemas.openxmlformats.org/officeDocument/2006/relationships/image" Target="../media/image49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Relationship Id="rId3" Type="http://schemas.openxmlformats.org/officeDocument/2006/relationships/hyperlink" Target="http://drive.google.com/file/d/1p93xIxtIj47C97PVdEm6UQ46FeNnBYDR/view" TargetMode="External"/><Relationship Id="rId4" Type="http://schemas.openxmlformats.org/officeDocument/2006/relationships/image" Target="../media/image44.jpg"/><Relationship Id="rId5" Type="http://schemas.openxmlformats.org/officeDocument/2006/relationships/image" Target="../media/image27.jp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51.png"/><Relationship Id="rId4" Type="http://schemas.openxmlformats.org/officeDocument/2006/relationships/image" Target="../media/image64.jpg"/><Relationship Id="rId5" Type="http://schemas.openxmlformats.org/officeDocument/2006/relationships/image" Target="../media/image3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68.jpg"/><Relationship Id="rId4" Type="http://schemas.openxmlformats.org/officeDocument/2006/relationships/image" Target="../media/image63.jpg"/><Relationship Id="rId11" Type="http://schemas.openxmlformats.org/officeDocument/2006/relationships/image" Target="../media/image27.jpg"/><Relationship Id="rId10" Type="http://schemas.openxmlformats.org/officeDocument/2006/relationships/image" Target="../media/image70.jpg"/><Relationship Id="rId9" Type="http://schemas.openxmlformats.org/officeDocument/2006/relationships/image" Target="../media/image69.jpg"/><Relationship Id="rId5" Type="http://schemas.openxmlformats.org/officeDocument/2006/relationships/image" Target="../media/image71.jpg"/><Relationship Id="rId6" Type="http://schemas.openxmlformats.org/officeDocument/2006/relationships/image" Target="../media/image66.jpg"/><Relationship Id="rId7" Type="http://schemas.openxmlformats.org/officeDocument/2006/relationships/image" Target="../media/image67.jpg"/><Relationship Id="rId8" Type="http://schemas.openxmlformats.org/officeDocument/2006/relationships/image" Target="../media/image65.jp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55.png"/><Relationship Id="rId4" Type="http://schemas.openxmlformats.org/officeDocument/2006/relationships/image" Target="../media/image59.png"/><Relationship Id="rId5" Type="http://schemas.openxmlformats.org/officeDocument/2006/relationships/image" Target="../media/image56.png"/><Relationship Id="rId6" Type="http://schemas.openxmlformats.org/officeDocument/2006/relationships/image" Target="../media/image62.jpg"/><Relationship Id="rId7" Type="http://schemas.openxmlformats.org/officeDocument/2006/relationships/image" Target="../media/image61.jpg"/><Relationship Id="rId8" Type="http://schemas.openxmlformats.org/officeDocument/2006/relationships/image" Target="../media/image27.jp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14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34.jp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4.jp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PEISS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977">
                <a:latin typeface="Times New Roman"/>
                <a:ea typeface="Times New Roman"/>
                <a:cs typeface="Times New Roman"/>
                <a:sym typeface="Times New Roman"/>
              </a:rPr>
              <a:t>Power-Efficient Infrared Security System </a:t>
            </a:r>
            <a:endParaRPr sz="3977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671250" y="3189649"/>
            <a:ext cx="7801500" cy="173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40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en-GB" sz="5815">
                <a:latin typeface="Times New Roman"/>
                <a:ea typeface="Times New Roman"/>
                <a:cs typeface="Times New Roman"/>
                <a:sym typeface="Times New Roman"/>
              </a:rPr>
              <a:t>Carlos Granja Angulo - Photonics Science Engineering</a:t>
            </a:r>
            <a:endParaRPr sz="5815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en-GB" sz="5815">
                <a:latin typeface="Times New Roman"/>
                <a:ea typeface="Times New Roman"/>
                <a:cs typeface="Times New Roman"/>
                <a:sym typeface="Times New Roman"/>
              </a:rPr>
              <a:t>Matthew Berasa - Computer Engineering</a:t>
            </a:r>
            <a:endParaRPr sz="5815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en-GB" sz="5815">
                <a:latin typeface="Times New Roman"/>
                <a:ea typeface="Times New Roman"/>
                <a:cs typeface="Times New Roman"/>
                <a:sym typeface="Times New Roman"/>
              </a:rPr>
              <a:t>Andrew Forde - Electrical Engineering</a:t>
            </a:r>
            <a:endParaRPr sz="5815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en-GB" sz="5815">
                <a:latin typeface="Times New Roman"/>
                <a:ea typeface="Times New Roman"/>
                <a:cs typeface="Times New Roman"/>
                <a:sym typeface="Times New Roman"/>
              </a:rPr>
              <a:t>Andrew Topliffe - Electrical Engineering</a:t>
            </a:r>
            <a:endParaRPr sz="5815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en-GB" sz="5815">
                <a:latin typeface="Times New Roman"/>
                <a:ea typeface="Times New Roman"/>
                <a:cs typeface="Times New Roman"/>
                <a:sym typeface="Times New Roman"/>
              </a:rPr>
              <a:t>Group 12 CDR Spring 2025</a:t>
            </a:r>
            <a:endParaRPr sz="5815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1" name="Google Shape;61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52838" y="188675"/>
            <a:ext cx="1038325" cy="1038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Optical Housing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4" name="Google Shape;134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optical housing is 3D printed and ensures careful alignment of components.</a:t>
            </a:r>
            <a:endParaRPr sz="1600">
              <a:solidFill>
                <a:schemeClr val="l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Distance of 5cm between IR LED and photodiode and ensures 6mm distance for lens and filter. </a:t>
            </a:r>
            <a:endParaRPr sz="1600">
              <a:solidFill>
                <a:schemeClr val="l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Reduces ambient light interference and misalignment. </a:t>
            </a:r>
            <a:endParaRPr sz="1600">
              <a:solidFill>
                <a:schemeClr val="l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5" name="Google Shape;13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50580" y="2571749"/>
            <a:ext cx="4894548" cy="230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2"/>
          <p:cNvPicPr preferRelativeResize="0"/>
          <p:nvPr/>
        </p:nvPicPr>
        <p:blipFill rotWithShape="1">
          <a:blip r:embed="rId4">
            <a:alphaModFix/>
          </a:blip>
          <a:srcRect b="10976" l="28530" r="35510" t="0"/>
          <a:stretch/>
        </p:blipFill>
        <p:spPr>
          <a:xfrm>
            <a:off x="8236300" y="0"/>
            <a:ext cx="907700" cy="104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Visual concept of physical product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2" name="Google Shape;14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66976" y="2962575"/>
            <a:ext cx="2794624" cy="212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00424" y="560800"/>
            <a:ext cx="3127750" cy="2123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5475" y="1393400"/>
            <a:ext cx="5295624" cy="313003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3"/>
          <p:cNvSpPr txBox="1"/>
          <p:nvPr/>
        </p:nvSpPr>
        <p:spPr>
          <a:xfrm>
            <a:off x="6525375" y="2571750"/>
            <a:ext cx="19269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Back view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146" name="Google Shape;146;p23"/>
          <p:cNvSpPr txBox="1"/>
          <p:nvPr/>
        </p:nvSpPr>
        <p:spPr>
          <a:xfrm>
            <a:off x="6467500" y="190075"/>
            <a:ext cx="1254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Front view</a:t>
            </a:r>
            <a:endParaRPr/>
          </a:p>
        </p:txBody>
      </p:sp>
      <p:pic>
        <p:nvPicPr>
          <p:cNvPr id="147" name="Google Shape;147;p23"/>
          <p:cNvPicPr preferRelativeResize="0"/>
          <p:nvPr/>
        </p:nvPicPr>
        <p:blipFill rotWithShape="1">
          <a:blip r:embed="rId6">
            <a:alphaModFix/>
          </a:blip>
          <a:srcRect b="10976" l="28530" r="35510" t="0"/>
          <a:stretch/>
        </p:blipFill>
        <p:spPr>
          <a:xfrm>
            <a:off x="8236300" y="0"/>
            <a:ext cx="907700" cy="104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24"/>
          <p:cNvPicPr preferRelativeResize="0"/>
          <p:nvPr/>
        </p:nvPicPr>
        <p:blipFill rotWithShape="1">
          <a:blip r:embed="rId3">
            <a:alphaModFix/>
          </a:blip>
          <a:srcRect b="17033" l="23145" r="22355" t="29318"/>
          <a:stretch/>
        </p:blipFill>
        <p:spPr>
          <a:xfrm>
            <a:off x="8429675" y="0"/>
            <a:ext cx="701549" cy="920776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4"/>
          <p:cNvSpPr txBox="1"/>
          <p:nvPr>
            <p:ph type="title"/>
          </p:nvPr>
        </p:nvSpPr>
        <p:spPr>
          <a:xfrm>
            <a:off x="311700" y="174038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Hardware Diagram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4" name="Google Shape;154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4825" y="746738"/>
            <a:ext cx="7434346" cy="4091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Electrical specifications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Minimal power consumption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○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Reduces running cost and extending battery life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Minimum required voltage is 3.3V, ESP32 microcontroller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Additional hardware components operate at 5V or lower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○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Ensures compatibility with backup battery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Optimized for minimal current draw, even during full operation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61" name="Google Shape;161;p25"/>
          <p:cNvPicPr preferRelativeResize="0"/>
          <p:nvPr/>
        </p:nvPicPr>
        <p:blipFill rotWithShape="1">
          <a:blip r:embed="rId3">
            <a:alphaModFix/>
          </a:blip>
          <a:srcRect b="17033" l="23145" r="22355" t="29318"/>
          <a:stretch/>
        </p:blipFill>
        <p:spPr>
          <a:xfrm>
            <a:off x="8429675" y="0"/>
            <a:ext cx="701549" cy="920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Optical System part selection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167" name="Google Shape;167;p26"/>
          <p:cNvGraphicFramePr/>
          <p:nvPr/>
        </p:nvGraphicFramePr>
        <p:xfrm>
          <a:off x="353025" y="1255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{D9121C3F-6684-4ABA-9F60-67627FDADF84}</a:tableStyleId>
              </a:tblPr>
              <a:tblGrid>
                <a:gridCol w="722950"/>
                <a:gridCol w="722950"/>
                <a:gridCol w="722950"/>
                <a:gridCol w="722950"/>
                <a:gridCol w="722950"/>
                <a:gridCol w="722950"/>
                <a:gridCol w="722950"/>
                <a:gridCol w="722950"/>
              </a:tblGrid>
              <a:tr h="5704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Technology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Energy Efficiency (mW)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Price Range (USD)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Accuracy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Human Detection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Beam Angle (degrees)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Typical Range (m)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Human Safety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6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LiDAR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1000-5000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100-500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Very High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Excellent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30-360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0.1-100+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Generally Safe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16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Ultrasonic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20-100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5-50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Limited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15-60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2-10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Very </a:t>
                      </a: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Safe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6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PIR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0.01-0.05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2-20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Limited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90-360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5-12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Generally Safe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6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CMOS Camera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500-2000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100-500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Excellent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60-110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10-50+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Safe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6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LED-Photodiode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1-50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10-50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Good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15-60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0.1-20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Very Safe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168" name="Google Shape;168;p26"/>
          <p:cNvPicPr preferRelativeResize="0"/>
          <p:nvPr/>
        </p:nvPicPr>
        <p:blipFill rotWithShape="1">
          <a:blip r:embed="rId3">
            <a:alphaModFix/>
          </a:blip>
          <a:srcRect b="10976" l="28530" r="35510" t="0"/>
          <a:stretch/>
        </p:blipFill>
        <p:spPr>
          <a:xfrm>
            <a:off x="8104876" y="0"/>
            <a:ext cx="1039125" cy="120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6"/>
          <p:cNvSpPr txBox="1"/>
          <p:nvPr/>
        </p:nvSpPr>
        <p:spPr>
          <a:xfrm>
            <a:off x="6343475" y="1255175"/>
            <a:ext cx="2538600" cy="321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The LED-Photodiode was selected because of its energy efficiency, low-price and high accuracy. 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LED-Photodiode </a:t>
            </a: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selection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5" name="Google Shape;175;p27"/>
          <p:cNvSpPr txBox="1"/>
          <p:nvPr>
            <p:ph idx="1" type="body"/>
          </p:nvPr>
        </p:nvSpPr>
        <p:spPr>
          <a:xfrm>
            <a:off x="270350" y="1017725"/>
            <a:ext cx="4071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LED: </a:t>
            </a:r>
            <a:r>
              <a:rPr lang="en-GB" sz="1400">
                <a:latin typeface="Times New Roman"/>
                <a:ea typeface="Times New Roman"/>
                <a:cs typeface="Times New Roman"/>
                <a:sym typeface="Times New Roman"/>
              </a:rPr>
              <a:t>Selected Vishay for its wavelength which </a:t>
            </a:r>
            <a:r>
              <a:rPr lang="en-GB" sz="1400">
                <a:latin typeface="Times New Roman"/>
                <a:ea typeface="Times New Roman"/>
                <a:cs typeface="Times New Roman"/>
                <a:sym typeface="Times New Roman"/>
              </a:rPr>
              <a:t>reflects</a:t>
            </a:r>
            <a:r>
              <a:rPr lang="en-GB" sz="1400">
                <a:latin typeface="Times New Roman"/>
                <a:ea typeface="Times New Roman"/>
                <a:cs typeface="Times New Roman"/>
                <a:sym typeface="Times New Roman"/>
              </a:rPr>
              <a:t> better than 940nm, </a:t>
            </a:r>
            <a:r>
              <a:rPr lang="en-GB" sz="1400">
                <a:latin typeface="Times New Roman"/>
                <a:ea typeface="Times New Roman"/>
                <a:cs typeface="Times New Roman"/>
                <a:sym typeface="Times New Roman"/>
              </a:rPr>
              <a:t>it's</a:t>
            </a:r>
            <a:r>
              <a:rPr lang="en-GB" sz="1400">
                <a:latin typeface="Times New Roman"/>
                <a:ea typeface="Times New Roman"/>
                <a:cs typeface="Times New Roman"/>
                <a:sym typeface="Times New Roman"/>
              </a:rPr>
              <a:t> good radiant </a:t>
            </a:r>
            <a:r>
              <a:rPr lang="en-GB" sz="1400">
                <a:latin typeface="Times New Roman"/>
                <a:ea typeface="Times New Roman"/>
                <a:cs typeface="Times New Roman"/>
                <a:sym typeface="Times New Roman"/>
              </a:rPr>
              <a:t>intensity, and affordability. </a:t>
            </a:r>
            <a:r>
              <a:rPr lang="en-GB" sz="1400">
                <a:latin typeface="Times New Roman"/>
                <a:ea typeface="Times New Roman"/>
                <a:cs typeface="Times New Roman"/>
                <a:sym typeface="Times New Roman"/>
              </a:rPr>
              <a:t>			</a:t>
            </a: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			</a:t>
            </a: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176" name="Google Shape;176;p27"/>
          <p:cNvGraphicFramePr/>
          <p:nvPr/>
        </p:nvGraphicFramePr>
        <p:xfrm>
          <a:off x="357125" y="2140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{D9121C3F-6684-4ABA-9F60-67627FDADF84}</a:tableStyleId>
              </a:tblPr>
              <a:tblGrid>
                <a:gridCol w="792650"/>
                <a:gridCol w="792650"/>
                <a:gridCol w="792650"/>
                <a:gridCol w="792650"/>
              </a:tblGrid>
              <a:tr h="268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Feature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Vishay TSHG6400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Everlight IR333-A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OSRAM </a:t>
                      </a: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SFH 4550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Wavelength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850nm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940nm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850nm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Radiant Intensity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70 mW</a:t>
                      </a: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/sr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48 mW/sr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700 mW/sr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Viewing Angle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±27°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±20°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±3°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Price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$0.85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$0.75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0.95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77" name="Google Shape;177;p27"/>
          <p:cNvGraphicFramePr/>
          <p:nvPr/>
        </p:nvGraphicFramePr>
        <p:xfrm>
          <a:off x="4065250" y="2131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{D9121C3F-6684-4ABA-9F60-67627FDADF84}</a:tableStyleId>
              </a:tblPr>
              <a:tblGrid>
                <a:gridCol w="1203500"/>
                <a:gridCol w="1290575"/>
                <a:gridCol w="1027100"/>
                <a:gridCol w="1433625"/>
              </a:tblGrid>
              <a:tr h="52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Feature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Everlight PD333-3B/H0/L2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Osram SFH 203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Vishay TEMD5510FX01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4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Spectral Range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400-1100 nm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400-1100 nm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430-1080 nm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79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Peak Sensitivity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940nm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850 nm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540 nm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4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Responsivity 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0.5 A/W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0.62 A/W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0.65 A/W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4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Field of View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±40°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±20°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±60°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6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Price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$0.80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$0.90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$1.20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78" name="Google Shape;178;p27"/>
          <p:cNvPicPr preferRelativeResize="0"/>
          <p:nvPr/>
        </p:nvPicPr>
        <p:blipFill rotWithShape="1">
          <a:blip r:embed="rId3">
            <a:alphaModFix/>
          </a:blip>
          <a:srcRect b="10976" l="28530" r="35510" t="0"/>
          <a:stretch/>
        </p:blipFill>
        <p:spPr>
          <a:xfrm>
            <a:off x="8104876" y="0"/>
            <a:ext cx="1039125" cy="120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7"/>
          <p:cNvSpPr txBox="1"/>
          <p:nvPr/>
        </p:nvSpPr>
        <p:spPr>
          <a:xfrm>
            <a:off x="4201725" y="978825"/>
            <a:ext cx="4672200" cy="33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Photodiode: </a:t>
            </a:r>
            <a:r>
              <a:rPr lang="en-GB" sz="13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Selected SFH 203 for its peak wavelength </a:t>
            </a:r>
            <a:r>
              <a:rPr lang="en-GB" sz="13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sensitivity</a:t>
            </a:r>
            <a:r>
              <a:rPr lang="en-GB" sz="13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that matches our IR LED, </a:t>
            </a:r>
            <a:r>
              <a:rPr lang="en-GB" sz="13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it's</a:t>
            </a:r>
            <a:r>
              <a:rPr lang="en-GB" sz="13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good </a:t>
            </a:r>
            <a:r>
              <a:rPr lang="en-GB" sz="13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responsibility</a:t>
            </a:r>
            <a:r>
              <a:rPr lang="en-GB" sz="13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and low price. </a:t>
            </a:r>
            <a:endParaRPr sz="13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Filter and Lens selection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5" name="Google Shape;185;p28"/>
          <p:cNvSpPr txBox="1"/>
          <p:nvPr>
            <p:ph idx="1" type="body"/>
          </p:nvPr>
        </p:nvSpPr>
        <p:spPr>
          <a:xfrm>
            <a:off x="233200" y="1017725"/>
            <a:ext cx="4109100" cy="363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Filter: </a:t>
            </a:r>
            <a:r>
              <a:rPr lang="en-GB" sz="1400">
                <a:latin typeface="Times New Roman"/>
                <a:ea typeface="Times New Roman"/>
                <a:cs typeface="Times New Roman"/>
                <a:sym typeface="Times New Roman"/>
              </a:rPr>
              <a:t>Selected Green. L IR filter  due to center wavelength, price and peak transmittance.</a:t>
            </a:r>
            <a:r>
              <a:rPr lang="en-GB" sz="16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GB" sz="1300">
                <a:latin typeface="Times New Roman"/>
                <a:ea typeface="Times New Roman"/>
                <a:cs typeface="Times New Roman"/>
                <a:sym typeface="Times New Roman"/>
              </a:rPr>
              <a:t>Allow us to block ambient light while </a:t>
            </a:r>
            <a:r>
              <a:rPr lang="en-GB" sz="1300">
                <a:latin typeface="Times New Roman"/>
                <a:ea typeface="Times New Roman"/>
                <a:cs typeface="Times New Roman"/>
                <a:sym typeface="Times New Roman"/>
              </a:rPr>
              <a:t>maintaining</a:t>
            </a:r>
            <a:r>
              <a:rPr lang="en-GB" sz="1300">
                <a:latin typeface="Times New Roman"/>
                <a:ea typeface="Times New Roman"/>
                <a:cs typeface="Times New Roman"/>
                <a:sym typeface="Times New Roman"/>
              </a:rPr>
              <a:t> 90% transmittance.  </a:t>
            </a: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															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86" name="Google Shape;186;p28"/>
          <p:cNvGraphicFramePr/>
          <p:nvPr/>
        </p:nvGraphicFramePr>
        <p:xfrm>
          <a:off x="446113" y="20786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{D9121C3F-6684-4ABA-9F60-67627FDADF84}</a:tableStyleId>
              </a:tblPr>
              <a:tblGrid>
                <a:gridCol w="736650"/>
                <a:gridCol w="736650"/>
                <a:gridCol w="736650"/>
                <a:gridCol w="736650"/>
                <a:gridCol w="736650"/>
              </a:tblGrid>
              <a:tr h="547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Feature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Thorlabs FB940-10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Edmund Optics #87-747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MidOpt BP940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Green.L 850nm IR Filter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</a:tr>
              <a:tr h="547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Center Wavelength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940 ± 2 nm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950 ± 5 nm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940 ± 8 nm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850nm± 30 nm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</a:tr>
              <a:tr h="547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Peak Transmittance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&gt;90%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&gt;90%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&gt;90%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&gt;90%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</a:tr>
              <a:tr h="4019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Blocking Range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200-1100 nm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200-1100 nm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200-1100 nm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200-1100 nm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</a:tr>
              <a:tr h="4019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Price (USD)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$95.00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$49.00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$35.00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$20.99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187" name="Google Shape;187;p28"/>
          <p:cNvPicPr preferRelativeResize="0"/>
          <p:nvPr/>
        </p:nvPicPr>
        <p:blipFill rotWithShape="1">
          <a:blip r:embed="rId3">
            <a:alphaModFix/>
          </a:blip>
          <a:srcRect b="10976" l="28530" r="35510" t="0"/>
          <a:stretch/>
        </p:blipFill>
        <p:spPr>
          <a:xfrm>
            <a:off x="8104876" y="0"/>
            <a:ext cx="1039125" cy="12013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88" name="Google Shape;188;p28"/>
          <p:cNvGraphicFramePr/>
          <p:nvPr/>
        </p:nvGraphicFramePr>
        <p:xfrm>
          <a:off x="4671250" y="2116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{D9121C3F-6684-4ABA-9F60-67627FDADF84}</a:tableStyleId>
              </a:tblPr>
              <a:tblGrid>
                <a:gridCol w="793375"/>
                <a:gridCol w="793375"/>
                <a:gridCol w="793375"/>
                <a:gridCol w="793375"/>
                <a:gridCol w="793375"/>
              </a:tblGrid>
              <a:tr h="978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Feature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Edmund Optics #33-019 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Thorlabs LA1540-B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Edmund Optics #67-459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Xiaomi Plano convex lens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8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Focal Length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 mm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15 mm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 mm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 mm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8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Transmittance 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99%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99%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99%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95%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8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Price (USD)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$12.50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$25.84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$38.50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$5.99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89" name="Google Shape;189;p28"/>
          <p:cNvSpPr txBox="1"/>
          <p:nvPr/>
        </p:nvSpPr>
        <p:spPr>
          <a:xfrm>
            <a:off x="4572000" y="1017725"/>
            <a:ext cx="4401000" cy="228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Lens: </a:t>
            </a:r>
            <a:r>
              <a:rPr lang="en-GB" sz="13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Selected Edmund Optics #67-459 because of its focal length, giving us our </a:t>
            </a:r>
            <a:r>
              <a:rPr lang="en-GB" sz="13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desired</a:t>
            </a:r>
            <a:r>
              <a:rPr lang="en-GB" sz="13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 FOV of 40</a:t>
            </a:r>
            <a:r>
              <a:rPr b="1" lang="en-GB" sz="135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°</a:t>
            </a:r>
            <a:r>
              <a:rPr lang="en-GB" sz="13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 for IR LED while </a:t>
            </a:r>
            <a:r>
              <a:rPr lang="en-GB" sz="13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maintaining 99% transmittance. </a:t>
            </a:r>
            <a:endParaRPr sz="13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Camera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195" name="Google Shape;195;p29"/>
          <p:cNvGraphicFramePr/>
          <p:nvPr/>
        </p:nvGraphicFramePr>
        <p:xfrm>
          <a:off x="952500" y="1047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{D9121C3F-6684-4ABA-9F60-67627FDADF84}</a:tableStyleId>
              </a:tblPr>
              <a:tblGrid>
                <a:gridCol w="1804450"/>
                <a:gridCol w="1804450"/>
                <a:gridCol w="1804450"/>
                <a:gridCol w="1804450"/>
              </a:tblGrid>
              <a:tr h="3571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Feature</a:t>
                      </a:r>
                      <a:endParaRPr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OV2640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OV5640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OV7670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71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Resolution</a:t>
                      </a:r>
                      <a:endParaRPr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2MP (1600x1200)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5MP (2592x1944)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VGA (640x480)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71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Interface</a:t>
                      </a:r>
                      <a:endParaRPr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SCCB (I2C)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MIPI, DVP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SCCB (I2C)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71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Power Consumption</a:t>
                      </a:r>
                      <a:endParaRPr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~60mW active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~140mW active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~30mW active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71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Wake-up Time</a:t>
                      </a:r>
                      <a:endParaRPr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~300ms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~300ms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~100ms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19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 Light Performance</a:t>
                      </a:r>
                      <a:endParaRPr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Good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Very Good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Fair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71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Size</a:t>
                      </a:r>
                      <a:endParaRPr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8.5 x 8.5 mm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7.1 x 6.5 mm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 x 8 mm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71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Price (Approx.)</a:t>
                      </a:r>
                      <a:endParaRPr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$20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$15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$5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96" name="Google Shape;19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46625" y="0"/>
            <a:ext cx="897376" cy="1132201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9"/>
          <p:cNvSpPr txBox="1"/>
          <p:nvPr/>
        </p:nvSpPr>
        <p:spPr>
          <a:xfrm>
            <a:off x="955425" y="4360750"/>
            <a:ext cx="7158600" cy="48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 choose the OV2640 because it will be able to output an image at a better resolution without consuming much more power than the competitors. </a:t>
            </a:r>
            <a:endParaRPr sz="12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Alarm Technology Selection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3" name="Google Shape;203;p30"/>
          <p:cNvSpPr txBox="1"/>
          <p:nvPr>
            <p:ph idx="1" type="body"/>
          </p:nvPr>
        </p:nvSpPr>
        <p:spPr>
          <a:xfrm>
            <a:off x="311700" y="1152475"/>
            <a:ext cx="3826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GB"/>
              <a:t>Magnetic Buzzer was chosen due to it having the loudest dB while at a functioning operating voltage for the system</a:t>
            </a:r>
            <a:endParaRPr/>
          </a:p>
        </p:txBody>
      </p:sp>
      <p:graphicFrame>
        <p:nvGraphicFramePr>
          <p:cNvPr id="204" name="Google Shape;204;p30"/>
          <p:cNvGraphicFramePr/>
          <p:nvPr/>
        </p:nvGraphicFramePr>
        <p:xfrm>
          <a:off x="4311600" y="11714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{D9121C3F-6684-4ABA-9F60-67627FDADF84}</a:tableStyleId>
              </a:tblPr>
              <a:tblGrid>
                <a:gridCol w="942300"/>
                <a:gridCol w="942300"/>
                <a:gridCol w="942300"/>
                <a:gridCol w="942300"/>
                <a:gridCol w="942300"/>
              </a:tblGrid>
              <a:tr h="8446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Alarm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dB Loudness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Size (Diameter)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Operating Voltage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Current Consumption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446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Piezo Buzzer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70-85 dB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10-30 mm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3-12 V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5-30 mA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446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Magnetic Buzzer</a:t>
                      </a:r>
                      <a:endParaRPr b="1"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80-100 dB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10-30 mm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3-5 V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30-100 mA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</a:tr>
              <a:tr h="8446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Mini Siren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110-120 dB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30 -50 mm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 V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100-500 mA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205" name="Google Shape;205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46625" y="0"/>
            <a:ext cx="897376" cy="1132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MCU vs FPGA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211" name="Google Shape;211;p31"/>
          <p:cNvGraphicFramePr/>
          <p:nvPr/>
        </p:nvGraphicFramePr>
        <p:xfrm>
          <a:off x="908150" y="1017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{D9121C3F-6684-4ABA-9F60-67627FDADF84}</a:tableStyleId>
              </a:tblPr>
              <a:tblGrid>
                <a:gridCol w="3619500"/>
                <a:gridCol w="36195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MCU Advantages</a:t>
                      </a:r>
                      <a:endParaRPr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FPGA Advantages</a:t>
                      </a:r>
                      <a:endParaRPr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Cost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Speed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Ease of Use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Reconfigurability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Power Consumption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Hardware Design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Form Factor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Parallel Processing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Embedded Applications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User Control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212" name="Google Shape;21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46625" y="0"/>
            <a:ext cx="897376" cy="1132201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31"/>
          <p:cNvSpPr txBox="1"/>
          <p:nvPr/>
        </p:nvSpPr>
        <p:spPr>
          <a:xfrm>
            <a:off x="908100" y="3569400"/>
            <a:ext cx="7239000" cy="12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Due to our project being placing a focal point on power consumption, we decided to go with a MCU over a FPGA. </a:t>
            </a:r>
            <a:endParaRPr sz="12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/>
          <p:nvPr/>
        </p:nvSpPr>
        <p:spPr>
          <a:xfrm>
            <a:off x="0" y="3850500"/>
            <a:ext cx="22857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Carlos Granja Angulo - Photonics Science Engineering</a:t>
            </a:r>
            <a:endParaRPr sz="18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2285700" y="3850500"/>
            <a:ext cx="23400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Matthew Berasa - Computer Engineering</a:t>
            </a:r>
            <a:endParaRPr sz="18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4572000" y="3850500"/>
            <a:ext cx="23400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Andrew Forde - Electrical Engineering</a:t>
            </a:r>
            <a:endParaRPr sz="18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6804000" y="3850500"/>
            <a:ext cx="23400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Andrew Topliffe - Electrical Engineering</a:t>
            </a:r>
            <a:endParaRPr sz="18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0" name="Google Shape;70;p14"/>
          <p:cNvPicPr preferRelativeResize="0"/>
          <p:nvPr/>
        </p:nvPicPr>
        <p:blipFill rotWithShape="1">
          <a:blip r:embed="rId3">
            <a:alphaModFix/>
          </a:blip>
          <a:srcRect b="0" l="0" r="0" t="15354"/>
          <a:stretch/>
        </p:blipFill>
        <p:spPr>
          <a:xfrm>
            <a:off x="7037650" y="1097275"/>
            <a:ext cx="1982749" cy="2237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/>
          <p:cNvPicPr preferRelativeResize="0"/>
          <p:nvPr/>
        </p:nvPicPr>
        <p:blipFill rotWithShape="1">
          <a:blip r:embed="rId4">
            <a:alphaModFix/>
          </a:blip>
          <a:srcRect b="0" l="0" r="0" t="16978"/>
          <a:stretch/>
        </p:blipFill>
        <p:spPr>
          <a:xfrm>
            <a:off x="2464325" y="1140152"/>
            <a:ext cx="1982749" cy="2194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/>
        </p:nvPicPr>
        <p:blipFill rotWithShape="1">
          <a:blip r:embed="rId5">
            <a:alphaModFix/>
          </a:blip>
          <a:srcRect b="10976" l="28530" r="35510" t="0"/>
          <a:stretch/>
        </p:blipFill>
        <p:spPr>
          <a:xfrm>
            <a:off x="240075" y="1140150"/>
            <a:ext cx="1898415" cy="219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88000" y="1120650"/>
            <a:ext cx="1739592" cy="2194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2"/>
          <p:cNvSpPr txBox="1"/>
          <p:nvPr>
            <p:ph type="title"/>
          </p:nvPr>
        </p:nvSpPr>
        <p:spPr>
          <a:xfrm>
            <a:off x="311700" y="59125"/>
            <a:ext cx="8520600" cy="39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MCU Comparison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219" name="Google Shape;219;p32"/>
          <p:cNvGraphicFramePr/>
          <p:nvPr/>
        </p:nvGraphicFramePr>
        <p:xfrm>
          <a:off x="383475" y="574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{D9121C3F-6684-4ABA-9F60-67627FDADF84}</a:tableStyleId>
              </a:tblPr>
              <a:tblGrid>
                <a:gridCol w="1080100"/>
                <a:gridCol w="1048275"/>
                <a:gridCol w="1048275"/>
                <a:gridCol w="1048275"/>
                <a:gridCol w="1048275"/>
                <a:gridCol w="1048275"/>
              </a:tblGrid>
              <a:tr h="3608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Microcontroller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ESP32-WROOM</a:t>
                      </a:r>
                      <a:endParaRPr b="1"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MSP430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Arduino Uno R4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Raspberry Pi Pico W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STM32F4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8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CPU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Xtensa 32-bit LX6 Dual-Core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16-bit RISC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32-bit ARM Cortex-M4 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32-bit ARM Cortex-M0+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32-bit ARM Cortex-M4 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42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Clock Speed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160-240 MHz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16 MHz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48 MHz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133 MHz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168 MHz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8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Memory (Flash and RAM)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 MB Flash, 520 KB SRAM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16 KB Flash, 512 B RAM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256 KB Flash, 32 KB RAM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 MB Flash, 264 KB RAM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512 KB Flash, 192 KB RAM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41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GPIO Pins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48 GPIO Pins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24 GPIO Pins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 GPIO Pins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26 GPIO Pins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Typically 80 GPIO Pins, can reach up to 114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217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Communication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UART, SPI, I2C, Wi-Fi, Bluetooth 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UART, SPI, I2C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UART, SPI, I2C, USB, Wi-Fi, Bluetooth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UART, SPI, I2C, USB, Wi-Fi, Bluetooth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UART, SPI, I2C, CAN, Ethernet 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42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Operating Voltage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3.3V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1.8V-3.6V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3.3V or 5V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3.3V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1.8V-3.6V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42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USB Support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Yes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Yes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Yes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Yes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42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PWM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Yes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Yes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Yes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Yes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Yes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721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Cost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$5-$10 - Dev Board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$1-$2 - Chip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$11.99 - Dev Board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$2.19 - Chip 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$27.50 - Dev Board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$6.99 - Chip (RA4M1)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$4 - Dev Board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$0.70 - Chip (RP2040)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$9.44 - Chip and Dev Board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08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IoT Capabilities</a:t>
                      </a:r>
                      <a:endParaRPr b="1"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Yes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Yes, with integration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Yes, with integration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</a:t>
                      </a:r>
                      <a:endParaRPr sz="11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220" name="Google Shape;220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46625" y="0"/>
            <a:ext cx="897376" cy="1132201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32"/>
          <p:cNvSpPr txBox="1"/>
          <p:nvPr/>
        </p:nvSpPr>
        <p:spPr>
          <a:xfrm>
            <a:off x="6947350" y="1444325"/>
            <a:ext cx="19620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With  IoT </a:t>
            </a:r>
            <a:r>
              <a:rPr lang="en-GB" sz="12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capabilities</a:t>
            </a:r>
            <a:r>
              <a:rPr lang="en-GB" sz="12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being an emphasis, we were left with three choices out of the 5. Out of the three the ESP32 was the strongest performer.</a:t>
            </a:r>
            <a:endParaRPr sz="12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3"/>
          <p:cNvSpPr txBox="1"/>
          <p:nvPr>
            <p:ph type="title"/>
          </p:nvPr>
        </p:nvSpPr>
        <p:spPr>
          <a:xfrm>
            <a:off x="311700" y="1789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Power Requirements for Hardware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227" name="Google Shape;227;p33"/>
          <p:cNvGraphicFramePr/>
          <p:nvPr/>
        </p:nvGraphicFramePr>
        <p:xfrm>
          <a:off x="952500" y="1619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{D9121C3F-6684-4ABA-9F60-67627FDADF84}</a:tableStyleId>
              </a:tblPr>
              <a:tblGrid>
                <a:gridCol w="1206500"/>
                <a:gridCol w="1206500"/>
                <a:gridCol w="1206500"/>
                <a:gridCol w="1206500"/>
                <a:gridCol w="1206500"/>
                <a:gridCol w="12065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Hardware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Model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Voltage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Current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Quantity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Total Power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MCU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ESP32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3.3V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≤ 600mA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1.98W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Camera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OV2640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5V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70mA active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350m</a:t>
                      </a: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 active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Alarm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CMT-8540S-SMT-TR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5V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150mA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750mW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LED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TSHG6400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5V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~90mA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450mW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Relay Coil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J104B2C5VDC.20S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5V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40mA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200mW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Total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~950mA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3.73W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228" name="Google Shape;228;p33"/>
          <p:cNvSpPr txBox="1"/>
          <p:nvPr/>
        </p:nvSpPr>
        <p:spPr>
          <a:xfrm>
            <a:off x="1820100" y="751675"/>
            <a:ext cx="5503800" cy="6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Times New Roman"/>
              <a:buChar char="●"/>
            </a:pPr>
            <a:r>
              <a:rPr lang="en-GB" sz="180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All hardware components in </a:t>
            </a:r>
            <a:r>
              <a:rPr lang="en-GB" sz="180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parallel</a:t>
            </a:r>
            <a:r>
              <a:rPr lang="en-GB" sz="180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of </a:t>
            </a:r>
            <a:r>
              <a:rPr lang="en-GB" sz="180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each other</a:t>
            </a:r>
            <a:endParaRPr sz="1800">
              <a:solidFill>
                <a:schemeClr val="l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Times New Roman"/>
              <a:buChar char="●"/>
            </a:pPr>
            <a:r>
              <a:rPr lang="en-GB" sz="180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Absolute max current ~950mA</a:t>
            </a:r>
            <a:endParaRPr sz="1800">
              <a:solidFill>
                <a:schemeClr val="l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29" name="Google Shape;229;p33"/>
          <p:cNvPicPr preferRelativeResize="0"/>
          <p:nvPr/>
        </p:nvPicPr>
        <p:blipFill rotWithShape="1">
          <a:blip r:embed="rId3">
            <a:alphaModFix/>
          </a:blip>
          <a:srcRect b="17033" l="23145" r="22355" t="29318"/>
          <a:stretch/>
        </p:blipFill>
        <p:spPr>
          <a:xfrm>
            <a:off x="8429675" y="0"/>
            <a:ext cx="701549" cy="920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4"/>
          <p:cNvSpPr txBox="1"/>
          <p:nvPr>
            <p:ph type="title"/>
          </p:nvPr>
        </p:nvSpPr>
        <p:spPr>
          <a:xfrm>
            <a:off x="311700" y="-121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700">
                <a:latin typeface="Times New Roman"/>
                <a:ea typeface="Times New Roman"/>
                <a:cs typeface="Times New Roman"/>
                <a:sym typeface="Times New Roman"/>
              </a:rPr>
              <a:t>Power Converter</a:t>
            </a:r>
            <a:endParaRPr sz="27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235" name="Google Shape;235;p34"/>
          <p:cNvGraphicFramePr/>
          <p:nvPr/>
        </p:nvGraphicFramePr>
        <p:xfrm>
          <a:off x="952500" y="1017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{D9121C3F-6684-4ABA-9F60-67627FDADF84}</a:tableStyleId>
              </a:tblPr>
              <a:tblGrid>
                <a:gridCol w="1447800"/>
                <a:gridCol w="1447800"/>
                <a:gridCol w="1447800"/>
                <a:gridCol w="1447800"/>
                <a:gridCol w="1447800"/>
              </a:tblGrid>
              <a:tr h="56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Model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IMR-15-5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IMR-03-5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RAC10-05SK/277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RAC04-05SC/277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8207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Input Voltage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85 ~ 305 VAC, 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120 ~ 430 VDC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85 ~ 305 VAC, 120 ~ 430 VDC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80 ~ 305 VAC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80 ~ 305 VAC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56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Output Current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3A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600mA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2A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800mA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56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Power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15W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3W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10W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4W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8207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Package</a:t>
                      </a: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/ Case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4-DIP Module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26-SMD Module, 14 Leads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4-DIP Module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7-DIP Module, 6 Leads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5428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Cost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$9.73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$6.10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$13.04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$21.86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236" name="Google Shape;236;p34"/>
          <p:cNvPicPr preferRelativeResize="0"/>
          <p:nvPr/>
        </p:nvPicPr>
        <p:blipFill rotWithShape="1">
          <a:blip r:embed="rId3">
            <a:alphaModFix/>
          </a:blip>
          <a:srcRect b="17033" l="23145" r="22355" t="29318"/>
          <a:stretch/>
        </p:blipFill>
        <p:spPr>
          <a:xfrm>
            <a:off x="8429675" y="0"/>
            <a:ext cx="701549" cy="920776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4"/>
          <p:cNvSpPr txBox="1"/>
          <p:nvPr/>
        </p:nvSpPr>
        <p:spPr>
          <a:xfrm>
            <a:off x="311700" y="560525"/>
            <a:ext cx="6552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verage"/>
              <a:buChar char="●"/>
            </a:pPr>
            <a:r>
              <a:rPr lang="en-GB" sz="18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rPr>
              <a:t>The IMR-15-5 was chosen for its current output and low cost</a:t>
            </a:r>
            <a:endParaRPr sz="1800">
              <a:solidFill>
                <a:schemeClr val="dk1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Batteries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243" name="Google Shape;243;p35"/>
          <p:cNvGraphicFramePr/>
          <p:nvPr/>
        </p:nvGraphicFramePr>
        <p:xfrm>
          <a:off x="311700" y="1619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{D9121C3F-6684-4ABA-9F60-67627FDADF84}</a:tableStyleId>
              </a:tblPr>
              <a:tblGrid>
                <a:gridCol w="1704125"/>
                <a:gridCol w="1704125"/>
                <a:gridCol w="1704125"/>
                <a:gridCol w="1704125"/>
                <a:gridCol w="17041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Model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18650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2011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BL3000F9031781S</a:t>
                      </a: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1PCNC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BGN2500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Chemistry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Li-Ion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Lithium-Ion Polymer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Lithium-Ion Polymer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Nickel Cadmium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Output </a:t>
                      </a: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Voltage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3.7V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3.7 V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3.7 V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1.2 V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Capacity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3.4</a:t>
                      </a: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Ah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2Ah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3Ah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2.5Ah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Cost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$6.95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$12.50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$19.26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$4.61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44" name="Google Shape;244;p35"/>
          <p:cNvSpPr txBox="1"/>
          <p:nvPr/>
        </p:nvSpPr>
        <p:spPr>
          <a:xfrm>
            <a:off x="415400" y="1015650"/>
            <a:ext cx="7666200" cy="4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●"/>
            </a:pPr>
            <a:r>
              <a:rPr lang="en-GB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18650 has the best capacity, cost, and safest batteries for recharging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5" name="Google Shape;245;p35"/>
          <p:cNvPicPr preferRelativeResize="0"/>
          <p:nvPr/>
        </p:nvPicPr>
        <p:blipFill rotWithShape="1">
          <a:blip r:embed="rId3">
            <a:alphaModFix/>
          </a:blip>
          <a:srcRect b="17033" l="23145" r="22355" t="29318"/>
          <a:stretch/>
        </p:blipFill>
        <p:spPr>
          <a:xfrm>
            <a:off x="8429675" y="0"/>
            <a:ext cx="701549" cy="920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6"/>
          <p:cNvSpPr txBox="1"/>
          <p:nvPr>
            <p:ph type="title"/>
          </p:nvPr>
        </p:nvSpPr>
        <p:spPr>
          <a:xfrm>
            <a:off x="311700" y="216425"/>
            <a:ext cx="5606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Battery Management System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1" name="Google Shape;251;p36"/>
          <p:cNvSpPr txBox="1"/>
          <p:nvPr>
            <p:ph idx="1" type="body"/>
          </p:nvPr>
        </p:nvSpPr>
        <p:spPr>
          <a:xfrm>
            <a:off x="311700" y="1152475"/>
            <a:ext cx="5606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DFR0969 4-way 18650 battery holder by DFRobot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●"/>
            </a:pPr>
            <a:r>
              <a:rPr lang="en-GB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built in overcharge and over-discharge protection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●"/>
            </a:pPr>
            <a:r>
              <a:rPr lang="en-GB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outputs at 5V 2A and 3.3V 1A.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 will only be using the 5V output for simplicity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52" name="Google Shape;25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17650" y="95250"/>
            <a:ext cx="2914650" cy="495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36"/>
          <p:cNvPicPr preferRelativeResize="0"/>
          <p:nvPr/>
        </p:nvPicPr>
        <p:blipFill rotWithShape="1">
          <a:blip r:embed="rId4">
            <a:alphaModFix/>
          </a:blip>
          <a:srcRect b="17033" l="23145" r="22355" t="29318"/>
          <a:stretch/>
        </p:blipFill>
        <p:spPr>
          <a:xfrm>
            <a:off x="8429675" y="0"/>
            <a:ext cx="701549" cy="920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Priority</a:t>
            </a: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 Switching System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9" name="Google Shape;259;p37"/>
          <p:cNvSpPr txBox="1"/>
          <p:nvPr>
            <p:ph idx="1" type="body"/>
          </p:nvPr>
        </p:nvSpPr>
        <p:spPr>
          <a:xfrm>
            <a:off x="311700" y="1152475"/>
            <a:ext cx="8520600" cy="141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Switching between two power sources can be achieved by the use of a relay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Main source powering relay and in NO position, backup source in NC position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Loss of main source causes relay to switch position, allowing backup source to be used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260" name="Google Shape;260;p37"/>
          <p:cNvGraphicFramePr/>
          <p:nvPr/>
        </p:nvGraphicFramePr>
        <p:xfrm>
          <a:off x="311750" y="2571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{D9121C3F-6684-4ABA-9F60-67627FDADF84}</a:tableStyleId>
              </a:tblPr>
              <a:tblGrid>
                <a:gridCol w="1656425"/>
                <a:gridCol w="1656425"/>
                <a:gridCol w="1656425"/>
                <a:gridCol w="1656425"/>
                <a:gridCol w="1656425"/>
              </a:tblGrid>
              <a:tr h="4667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Model 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3385-AZ943-1CH-5DE-ND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ALQ105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J104B2C5VDC.20S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JW2SN-DC5V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667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Max current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 A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 A (30 V DC)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 A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 A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667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Contact Configuration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SPDT (1 Form C)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SPDT (1 Form C)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DPDT (2 Form C)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DPDT (2 Form C)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667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Coil voltage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5V DC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5V DC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5V DC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5V DC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667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Cost 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$1.09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$1.45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$1.77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$2.97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261" name="Google Shape;261;p37"/>
          <p:cNvPicPr preferRelativeResize="0"/>
          <p:nvPr/>
        </p:nvPicPr>
        <p:blipFill rotWithShape="1">
          <a:blip r:embed="rId3">
            <a:alphaModFix/>
          </a:blip>
          <a:srcRect b="17033" l="23145" r="22355" t="29318"/>
          <a:stretch/>
        </p:blipFill>
        <p:spPr>
          <a:xfrm>
            <a:off x="8429675" y="0"/>
            <a:ext cx="701549" cy="920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Power Regulation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7" name="Google Shape;267;p38"/>
          <p:cNvSpPr txBox="1"/>
          <p:nvPr>
            <p:ph idx="1" type="body"/>
          </p:nvPr>
        </p:nvSpPr>
        <p:spPr>
          <a:xfrm>
            <a:off x="311700" y="1152475"/>
            <a:ext cx="8520600" cy="141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To ensure a stable 3.3V from the PSU, a regulator will be used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A switching regulator will be used instead of linear regulator</a:t>
            </a:r>
            <a:r>
              <a:rPr lang="en-GB"/>
              <a:t> </a:t>
            </a:r>
            <a:endParaRPr/>
          </a:p>
        </p:txBody>
      </p:sp>
      <p:graphicFrame>
        <p:nvGraphicFramePr>
          <p:cNvPr id="268" name="Google Shape;268;p38"/>
          <p:cNvGraphicFramePr/>
          <p:nvPr/>
        </p:nvGraphicFramePr>
        <p:xfrm>
          <a:off x="311675" y="2447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{D9121C3F-6684-4ABA-9F60-67627FDADF84}</a:tableStyleId>
              </a:tblPr>
              <a:tblGrid>
                <a:gridCol w="1704125"/>
                <a:gridCol w="1704125"/>
                <a:gridCol w="1704125"/>
                <a:gridCol w="1704125"/>
                <a:gridCol w="1704125"/>
              </a:tblGrid>
              <a:tr h="406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Model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LM2575-3.3WT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LMR50410Y3FQDBVRQ1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LM2575T-3.3/NOPB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LT8609AEDDM-3.3#PBF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4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Input Voltage Range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4V-40V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4V-36V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4V-40V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3V-42V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4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Output Current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1A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1A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1A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3A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4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Switching Frequency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52kHz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2.1MHz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52kHz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200kHz ~ 2.2MHz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4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Efficiency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4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Cost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$1.72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$1.41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$3.58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$8.94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63500" marL="63500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269" name="Google Shape;269;p38"/>
          <p:cNvPicPr preferRelativeResize="0"/>
          <p:nvPr/>
        </p:nvPicPr>
        <p:blipFill rotWithShape="1">
          <a:blip r:embed="rId3">
            <a:alphaModFix/>
          </a:blip>
          <a:srcRect b="17033" l="23145" r="22355" t="29318"/>
          <a:stretch/>
        </p:blipFill>
        <p:spPr>
          <a:xfrm>
            <a:off x="8429675" y="0"/>
            <a:ext cx="701549" cy="920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List of Power Components Selection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5" name="Google Shape;275;p3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Power Components: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IRM-15-5 : AC/DC Converter 5V 15W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18650 battery : 3.7V 3400mAh Lithium 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DFR0970 : Battery Holder for 18650 batteries, 4 Cell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J104B2C5VDC.20S : General </a:t>
            </a: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purpose</a:t>
            </a: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 DPDT 3A 5V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LMR50410Y3FQDBVRQ1 : Buck Switching Regulator Fixed 3.3V 1A 1 Output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76" name="Google Shape;276;p39"/>
          <p:cNvPicPr preferRelativeResize="0"/>
          <p:nvPr/>
        </p:nvPicPr>
        <p:blipFill rotWithShape="1">
          <a:blip r:embed="rId3">
            <a:alphaModFix/>
          </a:blip>
          <a:srcRect b="17033" l="23145" r="22355" t="29318"/>
          <a:stretch/>
        </p:blipFill>
        <p:spPr>
          <a:xfrm>
            <a:off x="8429675" y="0"/>
            <a:ext cx="701549" cy="920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40"/>
          <p:cNvPicPr preferRelativeResize="0"/>
          <p:nvPr/>
        </p:nvPicPr>
        <p:blipFill rotWithShape="1">
          <a:blip r:embed="rId3">
            <a:alphaModFix/>
          </a:blip>
          <a:srcRect b="2505" l="0" r="2581" t="0"/>
          <a:stretch/>
        </p:blipFill>
        <p:spPr>
          <a:xfrm>
            <a:off x="1006925" y="920775"/>
            <a:ext cx="6178376" cy="402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40"/>
          <p:cNvPicPr preferRelativeResize="0"/>
          <p:nvPr/>
        </p:nvPicPr>
        <p:blipFill rotWithShape="1">
          <a:blip r:embed="rId4">
            <a:alphaModFix/>
          </a:blip>
          <a:srcRect b="17033" l="23145" r="22355" t="29318"/>
          <a:stretch/>
        </p:blipFill>
        <p:spPr>
          <a:xfrm>
            <a:off x="8429675" y="0"/>
            <a:ext cx="701549" cy="920776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40"/>
          <p:cNvSpPr txBox="1"/>
          <p:nvPr>
            <p:ph type="title"/>
          </p:nvPr>
        </p:nvSpPr>
        <p:spPr>
          <a:xfrm>
            <a:off x="311700" y="2455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Switching System Schematic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Main PCB Schematic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289" name="Google Shape;289;p41"/>
          <p:cNvGrpSpPr/>
          <p:nvPr/>
        </p:nvGrpSpPr>
        <p:grpSpPr>
          <a:xfrm>
            <a:off x="311700" y="936570"/>
            <a:ext cx="7621524" cy="4206954"/>
            <a:chOff x="193475" y="930770"/>
            <a:chExt cx="7621524" cy="4206954"/>
          </a:xfrm>
        </p:grpSpPr>
        <p:pic>
          <p:nvPicPr>
            <p:cNvPr id="290" name="Google Shape;290;p4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93475" y="930770"/>
              <a:ext cx="4456735" cy="2286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1" name="Google Shape;291;p41"/>
            <p:cNvPicPr preferRelativeResize="0"/>
            <p:nvPr/>
          </p:nvPicPr>
          <p:blipFill rotWithShape="1">
            <a:blip r:embed="rId4">
              <a:alphaModFix/>
            </a:blip>
            <a:srcRect b="4816" l="0" r="9057" t="0"/>
            <a:stretch/>
          </p:blipFill>
          <p:spPr>
            <a:xfrm>
              <a:off x="4901450" y="936570"/>
              <a:ext cx="2913549" cy="22744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2" name="Google Shape;292;p4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901450" y="3211050"/>
              <a:ext cx="2913549" cy="192667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93" name="Google Shape;293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46625" y="0"/>
            <a:ext cx="897376" cy="1132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Motivation &amp; Background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9" name="Google Shape;79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rPr lang="en-GB" sz="1360">
                <a:latin typeface="Times New Roman"/>
                <a:ea typeface="Times New Roman"/>
                <a:cs typeface="Times New Roman"/>
                <a:sym typeface="Times New Roman"/>
              </a:rPr>
              <a:t>Power Consumption Comparison:</a:t>
            </a:r>
            <a:endParaRPr sz="136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496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360"/>
              <a:buFont typeface="Times New Roman"/>
              <a:buChar char="●"/>
            </a:pPr>
            <a:r>
              <a:rPr lang="en-GB" sz="1360">
                <a:latin typeface="Times New Roman"/>
                <a:ea typeface="Times New Roman"/>
                <a:cs typeface="Times New Roman"/>
                <a:sym typeface="Times New Roman"/>
              </a:rPr>
              <a:t>Traditional security systems require constant high-power operation, typically consuming 5-15W per sensor unit</a:t>
            </a:r>
            <a:endParaRPr sz="136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496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60"/>
              <a:buFont typeface="Times New Roman"/>
              <a:buChar char="●"/>
            </a:pPr>
            <a:r>
              <a:rPr lang="en-GB" sz="1360">
                <a:latin typeface="Times New Roman"/>
                <a:ea typeface="Times New Roman"/>
                <a:cs typeface="Times New Roman"/>
                <a:sym typeface="Times New Roman"/>
              </a:rPr>
              <a:t>Camera-based systems with continuous recording can consume 15-30W per camera</a:t>
            </a:r>
            <a:endParaRPr sz="136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496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60"/>
              <a:buFont typeface="Times New Roman"/>
              <a:buChar char="●"/>
            </a:pPr>
            <a:r>
              <a:rPr lang="en-GB" sz="1360">
                <a:latin typeface="Times New Roman"/>
                <a:ea typeface="Times New Roman"/>
                <a:cs typeface="Times New Roman"/>
                <a:sym typeface="Times New Roman"/>
              </a:rPr>
              <a:t>PIR (Passive Infrared) sensors use less power but have higher false alarm rates</a:t>
            </a:r>
            <a:endParaRPr sz="136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rPr lang="en-GB" sz="1360">
                <a:latin typeface="Times New Roman"/>
                <a:ea typeface="Times New Roman"/>
                <a:cs typeface="Times New Roman"/>
                <a:sym typeface="Times New Roman"/>
              </a:rPr>
              <a:t>The LED-photodiode system has lower power consumption because:</a:t>
            </a:r>
            <a:endParaRPr sz="136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496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360"/>
              <a:buFont typeface="Times New Roman"/>
              <a:buChar char="●"/>
            </a:pPr>
            <a:r>
              <a:rPr lang="en-GB" sz="1360">
                <a:latin typeface="Times New Roman"/>
                <a:ea typeface="Times New Roman"/>
                <a:cs typeface="Times New Roman"/>
                <a:sym typeface="Times New Roman"/>
              </a:rPr>
              <a:t>LEDs are inherently energy-efficient light sources</a:t>
            </a:r>
            <a:endParaRPr sz="136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496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60"/>
              <a:buFont typeface="Times New Roman"/>
              <a:buChar char="●"/>
            </a:pPr>
            <a:r>
              <a:rPr lang="en-GB" sz="1360">
                <a:latin typeface="Times New Roman"/>
                <a:ea typeface="Times New Roman"/>
                <a:cs typeface="Times New Roman"/>
                <a:sym typeface="Times New Roman"/>
              </a:rPr>
              <a:t>Photodiodes require minimal power to operate</a:t>
            </a:r>
            <a:endParaRPr sz="136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496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60"/>
              <a:buFont typeface="Times New Roman"/>
              <a:buChar char="●"/>
            </a:pPr>
            <a:r>
              <a:rPr lang="en-GB" sz="1360">
                <a:latin typeface="Times New Roman"/>
                <a:ea typeface="Times New Roman"/>
                <a:cs typeface="Times New Roman"/>
                <a:sym typeface="Times New Roman"/>
              </a:rPr>
              <a:t>The processing can be optimized for minimal power usage</a:t>
            </a:r>
            <a:endParaRPr sz="136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rPr lang="en-GB" sz="1360">
                <a:latin typeface="Times New Roman"/>
                <a:ea typeface="Times New Roman"/>
                <a:cs typeface="Times New Roman"/>
                <a:sym typeface="Times New Roman"/>
              </a:rPr>
              <a:t>Regarding price comparisons:</a:t>
            </a:r>
            <a:endParaRPr sz="136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496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360"/>
              <a:buFont typeface="Times New Roman"/>
              <a:buChar char="●"/>
            </a:pPr>
            <a:r>
              <a:rPr lang="en-GB" sz="1360">
                <a:latin typeface="Times New Roman"/>
                <a:ea typeface="Times New Roman"/>
                <a:cs typeface="Times New Roman"/>
                <a:sym typeface="Times New Roman"/>
              </a:rPr>
              <a:t>Traditional CCTV systems typically cost $500-2000 per installation point</a:t>
            </a:r>
            <a:endParaRPr sz="136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496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60"/>
              <a:buFont typeface="Times New Roman"/>
              <a:buChar char="●"/>
            </a:pPr>
            <a:r>
              <a:rPr lang="en-GB" sz="1360">
                <a:latin typeface="Times New Roman"/>
                <a:ea typeface="Times New Roman"/>
                <a:cs typeface="Times New Roman"/>
                <a:sym typeface="Times New Roman"/>
              </a:rPr>
              <a:t>Professional PIR-based systems range from $200-1000 per sensor</a:t>
            </a:r>
            <a:endParaRPr sz="136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496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60"/>
              <a:buFont typeface="Times New Roman"/>
              <a:buChar char="●"/>
            </a:pPr>
            <a:r>
              <a:rPr lang="en-GB" sz="1360">
                <a:latin typeface="Times New Roman"/>
                <a:ea typeface="Times New Roman"/>
                <a:cs typeface="Times New Roman"/>
                <a:sym typeface="Times New Roman"/>
              </a:rPr>
              <a:t>High-end smart security systems can cost $1000-3000 for basic setups.</a:t>
            </a:r>
            <a:endParaRPr sz="136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0" name="Google Shape;8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95975" y="2208725"/>
            <a:ext cx="1579224" cy="110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08000" y="3519175"/>
            <a:ext cx="1331849" cy="1287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5"/>
          <p:cNvPicPr preferRelativeResize="0"/>
          <p:nvPr/>
        </p:nvPicPr>
        <p:blipFill rotWithShape="1">
          <a:blip r:embed="rId5">
            <a:alphaModFix/>
          </a:blip>
          <a:srcRect b="10976" l="28530" r="35510" t="0"/>
          <a:stretch/>
        </p:blipFill>
        <p:spPr>
          <a:xfrm>
            <a:off x="8104876" y="0"/>
            <a:ext cx="1039125" cy="120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Main PCB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99" name="Google Shape;299;p42"/>
          <p:cNvPicPr preferRelativeResize="0"/>
          <p:nvPr/>
        </p:nvPicPr>
        <p:blipFill rotWithShape="1">
          <a:blip r:embed="rId3">
            <a:alphaModFix/>
          </a:blip>
          <a:srcRect b="2587" l="0" r="0" t="-964"/>
          <a:stretch/>
        </p:blipFill>
        <p:spPr>
          <a:xfrm>
            <a:off x="4305600" y="1317925"/>
            <a:ext cx="4584101" cy="3759050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42"/>
          <p:cNvSpPr txBox="1"/>
          <p:nvPr/>
        </p:nvSpPr>
        <p:spPr>
          <a:xfrm>
            <a:off x="391675" y="1189800"/>
            <a:ext cx="3717300" cy="36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Times New Roman"/>
              <a:buChar char="●"/>
            </a:pPr>
            <a:r>
              <a:rPr lang="en-GB" sz="16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ESP32 chip </a:t>
            </a:r>
            <a:endParaRPr sz="16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Times New Roman"/>
              <a:buChar char="●"/>
            </a:pPr>
            <a:r>
              <a:rPr lang="en-GB" sz="16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Magnetic buzzer alarm</a:t>
            </a:r>
            <a:endParaRPr sz="16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Times New Roman"/>
              <a:buChar char="●"/>
            </a:pPr>
            <a:r>
              <a:rPr lang="en-GB" sz="16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J104B2C5VDC.20S Relay</a:t>
            </a:r>
            <a:endParaRPr sz="16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Times New Roman"/>
              <a:buChar char="●"/>
            </a:pPr>
            <a:r>
              <a:rPr lang="en-GB" sz="16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Headers for connection to breakout boards </a:t>
            </a:r>
            <a:endParaRPr sz="16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Times New Roman"/>
              <a:buChar char="●"/>
            </a:pPr>
            <a:r>
              <a:rPr lang="en-GB" sz="16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USB to UART bridge CP2102</a:t>
            </a:r>
            <a:endParaRPr sz="16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01" name="Google Shape;301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46625" y="0"/>
            <a:ext cx="897376" cy="1132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IR-LED Board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7" name="Google Shape;307;p43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Infrared</a:t>
            </a:r>
            <a:r>
              <a:rPr lang="en-GB"/>
              <a:t> LED - TSHG6400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/>
              <a:t>Supplied by 5V and driven using GPIO 4 and a SS8050-G NPN transistor.</a:t>
            </a:r>
            <a:endParaRPr/>
          </a:p>
        </p:txBody>
      </p:sp>
      <p:pic>
        <p:nvPicPr>
          <p:cNvPr id="308" name="Google Shape;308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27150" y="2823800"/>
            <a:ext cx="3140326" cy="212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27150" y="135675"/>
            <a:ext cx="2940775" cy="2577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46625" y="0"/>
            <a:ext cx="897376" cy="1132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Photodiode Board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6" name="Google Shape;316;p44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OPA380AIDGKT - Transimpedance amplifier to filter the raw analog signal from the photodiode.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TPS60402QDBVRQ1 - Charge pump inverter used to supply the negative rail of the op-amp.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J1 will be used to establish connection to the main PCB.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17" name="Google Shape;317;p44"/>
          <p:cNvPicPr preferRelativeResize="0"/>
          <p:nvPr/>
        </p:nvPicPr>
        <p:blipFill rotWithShape="1">
          <a:blip r:embed="rId3">
            <a:alphaModFix/>
          </a:blip>
          <a:srcRect b="1290" l="928" r="1387" t="1650"/>
          <a:stretch/>
        </p:blipFill>
        <p:spPr>
          <a:xfrm>
            <a:off x="4509950" y="211950"/>
            <a:ext cx="2805226" cy="2584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44"/>
          <p:cNvPicPr preferRelativeResize="0"/>
          <p:nvPr/>
        </p:nvPicPr>
        <p:blipFill rotWithShape="1">
          <a:blip r:embed="rId4">
            <a:alphaModFix/>
          </a:blip>
          <a:srcRect b="0" l="0" r="9804" t="0"/>
          <a:stretch/>
        </p:blipFill>
        <p:spPr>
          <a:xfrm>
            <a:off x="4509950" y="2796875"/>
            <a:ext cx="2805225" cy="2078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46625" y="0"/>
            <a:ext cx="897376" cy="1132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3.3V Regulator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45"/>
          <p:cNvSpPr txBox="1"/>
          <p:nvPr>
            <p:ph idx="1" type="body"/>
          </p:nvPr>
        </p:nvSpPr>
        <p:spPr>
          <a:xfrm>
            <a:off x="311700" y="1152475"/>
            <a:ext cx="3729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n-GB" sz="1600">
                <a:latin typeface="Times New Roman"/>
                <a:ea typeface="Times New Roman"/>
                <a:cs typeface="Times New Roman"/>
                <a:sym typeface="Times New Roman"/>
              </a:rPr>
              <a:t>LMR50410Y3FQDBVRQ1 - 3.3V-1A output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Times New Roman"/>
              <a:buChar char="●"/>
            </a:pPr>
            <a:r>
              <a:rPr lang="en-GB" sz="1600">
                <a:latin typeface="Times New Roman"/>
                <a:ea typeface="Times New Roman"/>
                <a:cs typeface="Times New Roman"/>
                <a:sym typeface="Times New Roman"/>
              </a:rPr>
              <a:t>2 Layer PCB including a ground plane, input signal plane, and an output signal plane to maximize efficiency. 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/>
          </a:p>
        </p:txBody>
      </p:sp>
      <p:pic>
        <p:nvPicPr>
          <p:cNvPr id="326" name="Google Shape;326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41300" y="249150"/>
            <a:ext cx="3497900" cy="2650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7150" y="2981225"/>
            <a:ext cx="3522049" cy="1934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46625" y="0"/>
            <a:ext cx="897376" cy="1132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46"/>
          <p:cNvSpPr txBox="1"/>
          <p:nvPr>
            <p:ph type="title"/>
          </p:nvPr>
        </p:nvSpPr>
        <p:spPr>
          <a:xfrm>
            <a:off x="152838" y="142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Communication Protocol Selection</a:t>
            </a:r>
            <a:endParaRPr/>
          </a:p>
        </p:txBody>
      </p:sp>
      <p:pic>
        <p:nvPicPr>
          <p:cNvPr id="334" name="Google Shape;334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46625" y="0"/>
            <a:ext cx="897376" cy="113220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35" name="Google Shape;335;p46"/>
          <p:cNvGraphicFramePr/>
          <p:nvPr/>
        </p:nvGraphicFramePr>
        <p:xfrm>
          <a:off x="152850" y="790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{D9121C3F-6684-4ABA-9F60-67627FDADF84}</a:tableStyleId>
              </a:tblPr>
              <a:tblGrid>
                <a:gridCol w="803575"/>
                <a:gridCol w="803575"/>
                <a:gridCol w="803575"/>
                <a:gridCol w="803575"/>
                <a:gridCol w="803575"/>
                <a:gridCol w="803575"/>
                <a:gridCol w="803575"/>
                <a:gridCol w="803575"/>
              </a:tblGrid>
              <a:tr h="725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Protocol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UART</a:t>
                      </a:r>
                      <a:endParaRPr b="1"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I2C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SPI</a:t>
                      </a:r>
                      <a:endParaRPr b="1"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USB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Wi-Fi</a:t>
                      </a:r>
                      <a:endParaRPr b="1"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Bluetooth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LoRaWAN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4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Connection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Serial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Serial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Serial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Wired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Wireless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Wireless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Wireless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0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Range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Short distance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Short distance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Short distance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Varying distance up to 9.8 ft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~100 meters (330 ft)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~100 meters (330 ft)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Up to 15 km in rural settings and 2-5 in urban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98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Power Consumption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 (~5-10 mW)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 (~1-20 mW)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 to Moderate (~10-50 mW)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 - 4.5 W (max)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 (50-800 mW) depending on activity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 (~1-10 mW)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 (~50-100 µW in idle, ~10-50 mW during transmission)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910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Transfer Speed</a:t>
                      </a:r>
                      <a:endParaRPr b="1"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9600 bps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100 Kbps, up to 3.4 Mbps if in high speed mode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10-20 Mbps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 Gbps (USB 3.0)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(450-600 Mbps) -2.4 GHz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BLE - 2 Mbps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Classic - 1Mbps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0.3-50 Kbps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36" name="Google Shape;336;p46"/>
          <p:cNvSpPr txBox="1"/>
          <p:nvPr/>
        </p:nvSpPr>
        <p:spPr>
          <a:xfrm>
            <a:off x="6830675" y="1529175"/>
            <a:ext cx="2131800" cy="242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Times New Roman"/>
              <a:buChar char="●"/>
            </a:pPr>
            <a:r>
              <a:rPr lang="en-GB" sz="12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UART will be used to program the ESP32.</a:t>
            </a:r>
            <a:endParaRPr sz="12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Times New Roman"/>
              <a:buChar char="●"/>
            </a:pPr>
            <a:r>
              <a:rPr lang="en-GB" sz="12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SPI is the serial communication utilized by the OV2640 camera module.</a:t>
            </a:r>
            <a:endParaRPr sz="12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Times New Roman"/>
              <a:buChar char="●"/>
            </a:pPr>
            <a:r>
              <a:rPr lang="en-GB" sz="12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Wi-Fi will be used to wirelessly </a:t>
            </a:r>
            <a:r>
              <a:rPr lang="en-GB" sz="12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communicate between our ESP32 and server hosting the UI.</a:t>
            </a:r>
            <a:endParaRPr sz="12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Software MCU Programming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4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														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														</a:t>
            </a:r>
            <a:endParaRPr/>
          </a:p>
          <a:p>
            <a:pPr indent="-342900" lvl="0" marL="45720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/>
              <a:t>														</a:t>
            </a:r>
            <a:endParaRPr/>
          </a:p>
        </p:txBody>
      </p:sp>
      <p:pic>
        <p:nvPicPr>
          <p:cNvPr id="343" name="Google Shape;343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1625" y="1217600"/>
            <a:ext cx="5486400" cy="328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0925" y="1255999"/>
            <a:ext cx="2066825" cy="1522175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47"/>
          <p:cNvSpPr txBox="1"/>
          <p:nvPr/>
        </p:nvSpPr>
        <p:spPr>
          <a:xfrm>
            <a:off x="6540925" y="2778175"/>
            <a:ext cx="2302500" cy="18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Arduino IDE </a:t>
            </a:r>
            <a:endParaRPr sz="18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Times New Roman"/>
              <a:buChar char="●"/>
            </a:pPr>
            <a:r>
              <a:rPr lang="en-GB" sz="18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 </a:t>
            </a:r>
            <a:r>
              <a:rPr lang="en-GB" sz="18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language</a:t>
            </a:r>
            <a:r>
              <a:rPr lang="en-GB" sz="1800">
                <a:solidFill>
                  <a:schemeClr val="accent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800">
              <a:solidFill>
                <a:schemeClr val="accent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46" name="Google Shape;346;p47"/>
          <p:cNvPicPr preferRelativeResize="0"/>
          <p:nvPr/>
        </p:nvPicPr>
        <p:blipFill rotWithShape="1">
          <a:blip r:embed="rId5">
            <a:alphaModFix/>
          </a:blip>
          <a:srcRect b="0" l="0" r="0" t="16978"/>
          <a:stretch/>
        </p:blipFill>
        <p:spPr>
          <a:xfrm>
            <a:off x="8044048" y="0"/>
            <a:ext cx="1099953" cy="12176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8"/>
          <p:cNvSpPr txBox="1"/>
          <p:nvPr>
            <p:ph type="title"/>
          </p:nvPr>
        </p:nvSpPr>
        <p:spPr>
          <a:xfrm>
            <a:off x="156425" y="2131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Software Backend (Server)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352" name="Google Shape;352;p48"/>
          <p:cNvGraphicFramePr/>
          <p:nvPr/>
        </p:nvGraphicFramePr>
        <p:xfrm>
          <a:off x="427625" y="859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{D9121C3F-6684-4ABA-9F60-67627FDADF84}</a:tableStyleId>
              </a:tblPr>
              <a:tblGrid>
                <a:gridCol w="882025"/>
                <a:gridCol w="1500300"/>
                <a:gridCol w="1500300"/>
                <a:gridCol w="1500300"/>
                <a:gridCol w="1500300"/>
              </a:tblGrid>
              <a:tr h="619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Amazon Web Services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Digital Ocean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Heroku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Google Cloud Platform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17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Scalability</a:t>
                      </a:r>
                      <a:endParaRPr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Highly Scalable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 Scalability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 Scalability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Highly Scalable 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7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Latency</a:t>
                      </a:r>
                      <a:endParaRPr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Very Low Latency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 Latency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 Latency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Very</a:t>
                      </a: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Low Latency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7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Uptime Reliability</a:t>
                      </a:r>
                      <a:endParaRPr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Very High Reliability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Very High </a:t>
                      </a: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Reliability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 </a:t>
                      </a: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Reliability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Very High </a:t>
                      </a: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Reliability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7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Ease of Use</a:t>
                      </a:r>
                      <a:endParaRPr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</a:t>
                      </a: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Complexity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 Complexity 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Very Low Complexity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 Complexity </a:t>
                      </a:r>
                      <a:endParaRPr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353" name="Google Shape;353;p48"/>
          <p:cNvPicPr preferRelativeResize="0"/>
          <p:nvPr/>
        </p:nvPicPr>
        <p:blipFill rotWithShape="1">
          <a:blip r:embed="rId3">
            <a:alphaModFix/>
          </a:blip>
          <a:srcRect b="0" l="0" r="0" t="16978"/>
          <a:stretch/>
        </p:blipFill>
        <p:spPr>
          <a:xfrm>
            <a:off x="8044048" y="0"/>
            <a:ext cx="1099953" cy="1217603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48"/>
          <p:cNvSpPr txBox="1"/>
          <p:nvPr/>
        </p:nvSpPr>
        <p:spPr>
          <a:xfrm>
            <a:off x="1682125" y="4138100"/>
            <a:ext cx="5225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DigitalOcean was chosen due to low complexity and provided high enough reliability and latency for this project</a:t>
            </a:r>
            <a:endParaRPr sz="17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Software </a:t>
            </a: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Backend (Database)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0" name="Google Shape;360;p4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MongoDB				     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5755" lvl="0" marL="457200" rtl="0" algn="l">
              <a:spcBef>
                <a:spcPts val="1200"/>
              </a:spcBef>
              <a:spcAft>
                <a:spcPts val="0"/>
              </a:spcAft>
              <a:buSzPct val="100000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NoSQL Database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165" lvl="1" marL="914400" rtl="0" algn="l">
              <a:spcBef>
                <a:spcPts val="0"/>
              </a:spcBef>
              <a:spcAft>
                <a:spcPts val="0"/>
              </a:spcAft>
              <a:buSzPct val="100000"/>
              <a:buFont typeface="Times New Roman"/>
              <a:buChar char="○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Faster than other NOSQL DB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165" lvl="1" marL="914400" rtl="0" algn="l">
              <a:spcBef>
                <a:spcPts val="0"/>
              </a:spcBef>
              <a:spcAft>
                <a:spcPts val="0"/>
              </a:spcAft>
              <a:buSzPct val="100000"/>
              <a:buFont typeface="Times New Roman"/>
              <a:buChar char="○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Lot of Past Experience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JSON-like Format Storage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165" lvl="1" marL="914400" rtl="0" algn="l">
              <a:spcBef>
                <a:spcPts val="0"/>
              </a:spcBef>
              <a:spcAft>
                <a:spcPts val="0"/>
              </a:spcAft>
              <a:buSzPct val="100000"/>
              <a:buFont typeface="Times New Roman"/>
              <a:buChar char="○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Easier integration with APIs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				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61" name="Google Shape;361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3275" y="1450325"/>
            <a:ext cx="2995299" cy="95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49"/>
          <p:cNvPicPr preferRelativeResize="0"/>
          <p:nvPr/>
        </p:nvPicPr>
        <p:blipFill rotWithShape="1">
          <a:blip r:embed="rId4">
            <a:alphaModFix/>
          </a:blip>
          <a:srcRect b="0" l="0" r="0" t="16978"/>
          <a:stretch/>
        </p:blipFill>
        <p:spPr>
          <a:xfrm>
            <a:off x="8044048" y="0"/>
            <a:ext cx="1099953" cy="12176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25875" y="1614800"/>
            <a:ext cx="5076201" cy="241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5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Software Backend (API)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9" name="Google Shape;369;p5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32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						</a:t>
            </a: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en-GB" sz="4300">
                <a:latin typeface="Times New Roman"/>
                <a:ea typeface="Times New Roman"/>
                <a:cs typeface="Times New Roman"/>
                <a:sym typeface="Times New Roman"/>
              </a:rPr>
              <a:t>	Node.js</a:t>
            </a:r>
            <a:endParaRPr sz="4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341" lvl="0" marL="3200400" rtl="0" algn="l">
              <a:spcBef>
                <a:spcPts val="1200"/>
              </a:spcBef>
              <a:spcAft>
                <a:spcPts val="0"/>
              </a:spcAft>
              <a:buSzPct val="100000"/>
              <a:buFont typeface="Times New Roman"/>
              <a:buChar char="●"/>
            </a:pPr>
            <a:r>
              <a:rPr lang="en-GB" sz="4300">
                <a:latin typeface="Times New Roman"/>
                <a:ea typeface="Times New Roman"/>
                <a:cs typeface="Times New Roman"/>
                <a:sym typeface="Times New Roman"/>
              </a:rPr>
              <a:t>Provides the environments to run Javascript to server</a:t>
            </a:r>
            <a:endParaRPr sz="4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59436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4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4300">
                <a:latin typeface="Times New Roman"/>
                <a:ea typeface="Times New Roman"/>
                <a:cs typeface="Times New Roman"/>
                <a:sym typeface="Times New Roman"/>
              </a:rPr>
              <a:t>								Express.js</a:t>
            </a:r>
            <a:endParaRPr sz="4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341" lvl="0" marL="3200400" rtl="0" algn="l">
              <a:spcBef>
                <a:spcPts val="1200"/>
              </a:spcBef>
              <a:spcAft>
                <a:spcPts val="0"/>
              </a:spcAft>
              <a:buSzPct val="100000"/>
              <a:buFont typeface="Times New Roman"/>
              <a:buChar char="●"/>
            </a:pPr>
            <a:r>
              <a:rPr lang="en-GB" sz="4300">
                <a:latin typeface="Times New Roman"/>
                <a:ea typeface="Times New Roman"/>
                <a:cs typeface="Times New Roman"/>
                <a:sym typeface="Times New Roman"/>
              </a:rPr>
              <a:t>Framework that allows defining routes for handling HTTP requests (POST, GET, DELETE, PUT)</a:t>
            </a:r>
            <a:endParaRPr sz="4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							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                                                                                              </a:t>
            </a:r>
            <a:endParaRPr sz="355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70" name="Google Shape;370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1375" y="1152474"/>
            <a:ext cx="2736224" cy="1798975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50"/>
          <p:cNvSpPr txBox="1"/>
          <p:nvPr/>
        </p:nvSpPr>
        <p:spPr>
          <a:xfrm>
            <a:off x="4934150" y="3566050"/>
            <a:ext cx="1816800" cy="4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pic>
        <p:nvPicPr>
          <p:cNvPr id="372" name="Google Shape;372;p50"/>
          <p:cNvPicPr preferRelativeResize="0"/>
          <p:nvPr/>
        </p:nvPicPr>
        <p:blipFill rotWithShape="1">
          <a:blip r:embed="rId4">
            <a:alphaModFix/>
          </a:blip>
          <a:srcRect b="0" l="0" r="0" t="16978"/>
          <a:stretch/>
        </p:blipFill>
        <p:spPr>
          <a:xfrm>
            <a:off x="8044048" y="0"/>
            <a:ext cx="1099953" cy="12176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Software Frontend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8" name="Google Shape;378;p5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	Flutter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SzPts val="1600"/>
              <a:buFont typeface="Times New Roman"/>
              <a:buChar char="●"/>
            </a:pPr>
            <a:r>
              <a:rPr lang="en-GB" sz="1600">
                <a:latin typeface="Times New Roman"/>
                <a:ea typeface="Times New Roman"/>
                <a:cs typeface="Times New Roman"/>
                <a:sym typeface="Times New Roman"/>
              </a:rPr>
              <a:t>App Framework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Times New Roman"/>
              <a:buChar char="●"/>
            </a:pPr>
            <a:r>
              <a:rPr lang="en-GB" sz="1600">
                <a:latin typeface="Times New Roman"/>
                <a:ea typeface="Times New Roman"/>
                <a:cs typeface="Times New Roman"/>
                <a:sym typeface="Times New Roman"/>
              </a:rPr>
              <a:t>Single Codebase for </a:t>
            </a:r>
            <a:r>
              <a:rPr lang="en-GB" sz="1600">
                <a:latin typeface="Times New Roman"/>
                <a:ea typeface="Times New Roman"/>
                <a:cs typeface="Times New Roman"/>
                <a:sym typeface="Times New Roman"/>
              </a:rPr>
              <a:t>Cross-Platform 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Times New Roman"/>
              <a:buChar char="●"/>
            </a:pPr>
            <a:r>
              <a:rPr lang="en-GB" sz="1600">
                <a:latin typeface="Times New Roman"/>
                <a:ea typeface="Times New Roman"/>
                <a:cs typeface="Times New Roman"/>
                <a:sym typeface="Times New Roman"/>
              </a:rPr>
              <a:t>Same UI for all Platforms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/>
          </a:p>
        </p:txBody>
      </p:sp>
      <p:pic>
        <p:nvPicPr>
          <p:cNvPr id="379" name="Google Shape;379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8575" y="1498000"/>
            <a:ext cx="1689575" cy="126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79800" y="160275"/>
            <a:ext cx="2422800" cy="212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5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19125" y="2369874"/>
            <a:ext cx="2424450" cy="2131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5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69858" y="2369950"/>
            <a:ext cx="2422800" cy="2131200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51"/>
          <p:cNvSpPr txBox="1"/>
          <p:nvPr/>
        </p:nvSpPr>
        <p:spPr>
          <a:xfrm>
            <a:off x="1779275" y="4328625"/>
            <a:ext cx="1480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pic>
        <p:nvPicPr>
          <p:cNvPr id="384" name="Google Shape;384;p51"/>
          <p:cNvPicPr preferRelativeResize="0"/>
          <p:nvPr/>
        </p:nvPicPr>
        <p:blipFill rotWithShape="1">
          <a:blip r:embed="rId7">
            <a:alphaModFix/>
          </a:blip>
          <a:srcRect b="0" l="0" r="0" t="16978"/>
          <a:stretch/>
        </p:blipFill>
        <p:spPr>
          <a:xfrm>
            <a:off x="8044048" y="0"/>
            <a:ext cx="1099953" cy="12176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Engineering </a:t>
            </a: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R</a:t>
            </a: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equirements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8" name="Google Shape;88;p16"/>
          <p:cNvSpPr txBox="1"/>
          <p:nvPr>
            <p:ph idx="1" type="body"/>
          </p:nvPr>
        </p:nvSpPr>
        <p:spPr>
          <a:xfrm>
            <a:off x="311700" y="1362650"/>
            <a:ext cx="8520600" cy="34164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89" name="Google Shape;89;p16"/>
          <p:cNvGraphicFramePr/>
          <p:nvPr/>
        </p:nvGraphicFramePr>
        <p:xfrm>
          <a:off x="1713225" y="13626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{D9121C3F-6684-4ABA-9F60-67627FDADF84}</a:tableStyleId>
              </a:tblPr>
              <a:tblGrid>
                <a:gridCol w="2941450"/>
                <a:gridCol w="2941450"/>
              </a:tblGrid>
              <a:tr h="288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Feature</a:t>
                      </a:r>
                      <a:endParaRPr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Requirement</a:t>
                      </a:r>
                      <a:endParaRPr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8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Detection range</a:t>
                      </a:r>
                      <a:endParaRPr b="1"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4800" marB="64800" marR="64800" marL="648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0.5-1 meter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4800" marB="64800" marR="64800" marL="648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</a:tr>
              <a:tr h="317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Object detection accuracy</a:t>
                      </a:r>
                      <a:endParaRPr b="1"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4800" marB="64800" marR="64800" marL="648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Accuracy of at least 80% 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4800" marB="64800" marR="64800" marL="648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</a:tr>
              <a:tr h="288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App Latency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4800" marB="64800" marR="64800" marL="648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Less than 2 seconds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4800" marB="64800" marR="64800" marL="648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</a:tr>
              <a:tr h="288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Power consumption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4800" marB="64800" marR="64800" marL="648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</a:t>
                      </a: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ess than 2W  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4800" marB="64800" marR="64800" marL="6480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8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Wireless</a:t>
                      </a: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communication range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More than 5 meters indoors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8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Response Time to Object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Less than 20 seconds 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8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Cloud storage for events and image capture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More than 3 days 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90" name="Google Shape;90;p16"/>
          <p:cNvPicPr preferRelativeResize="0"/>
          <p:nvPr/>
        </p:nvPicPr>
        <p:blipFill rotWithShape="1">
          <a:blip r:embed="rId3">
            <a:alphaModFix/>
          </a:blip>
          <a:srcRect b="17033" l="23145" r="22355" t="29318"/>
          <a:stretch/>
        </p:blipFill>
        <p:spPr>
          <a:xfrm>
            <a:off x="8429675" y="0"/>
            <a:ext cx="701549" cy="920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5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Sequence Diagram Example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0" name="Google Shape;390;p5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Diagram to display the need for a cloud server. (Ex. Viewing Activity Logs)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914400" rtl="0" algn="l">
              <a:spcBef>
                <a:spcPts val="120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Every action done in app needs server as intermediary to database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GB"/>
              <a:t>									</a:t>
            </a:r>
            <a:endParaRPr/>
          </a:p>
        </p:txBody>
      </p:sp>
      <p:pic>
        <p:nvPicPr>
          <p:cNvPr id="391" name="Google Shape;391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29775" y="2161200"/>
            <a:ext cx="5234150" cy="266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52"/>
          <p:cNvPicPr preferRelativeResize="0"/>
          <p:nvPr/>
        </p:nvPicPr>
        <p:blipFill rotWithShape="1">
          <a:blip r:embed="rId4">
            <a:alphaModFix/>
          </a:blip>
          <a:srcRect b="0" l="0" r="0" t="16978"/>
          <a:stretch/>
        </p:blipFill>
        <p:spPr>
          <a:xfrm>
            <a:off x="8044048" y="0"/>
            <a:ext cx="1099953" cy="12176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5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Software Testing </a:t>
            </a:r>
            <a:endParaRPr/>
          </a:p>
        </p:txBody>
      </p:sp>
      <p:sp>
        <p:nvSpPr>
          <p:cNvPr id="398" name="Google Shape;398;p5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Initial software testing focused on backend API validation using SwaggerHub. Ensuring each endpoint functioned correctly.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Frontend development progressed concurrently, with functionality tested using an emulator in </a:t>
            </a: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Android</a:t>
            </a: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 Studio.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The ESP32 software was tested alongside hardware integration to ensure </a:t>
            </a: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seamless</a:t>
            </a: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 system operation.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99" name="Google Shape;399;p53"/>
          <p:cNvPicPr preferRelativeResize="0"/>
          <p:nvPr/>
        </p:nvPicPr>
        <p:blipFill rotWithShape="1">
          <a:blip r:embed="rId3">
            <a:alphaModFix/>
          </a:blip>
          <a:srcRect b="0" l="0" r="0" t="16978"/>
          <a:stretch/>
        </p:blipFill>
        <p:spPr>
          <a:xfrm>
            <a:off x="8044048" y="0"/>
            <a:ext cx="1099953" cy="12176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5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Backend Testing</a:t>
            </a:r>
            <a:endParaRPr/>
          </a:p>
        </p:txBody>
      </p:sp>
      <p:sp>
        <p:nvSpPr>
          <p:cNvPr id="405" name="Google Shape;405;p54"/>
          <p:cNvSpPr txBox="1"/>
          <p:nvPr>
            <p:ph idx="1" type="body"/>
          </p:nvPr>
        </p:nvSpPr>
        <p:spPr>
          <a:xfrm>
            <a:off x="97200" y="1152475"/>
            <a:ext cx="8735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/>
              <a:t>SwaggerHub Documentation: </a:t>
            </a:r>
            <a:r>
              <a:rPr lang="en-GB" sz="1700" u="sng">
                <a:solidFill>
                  <a:schemeClr val="hlink"/>
                </a:solidFill>
                <a:hlinkClick r:id="rId3"/>
              </a:rPr>
              <a:t>https://app.swaggerhub.com/apis/peiss2025/PEISS/1.0.0</a:t>
            </a:r>
            <a:endParaRPr sz="17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700"/>
              <a:t>Each endpoint was individually tested to validate its functionality.</a:t>
            </a:r>
            <a:endParaRPr sz="17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700"/>
              <a:t>The examples </a:t>
            </a:r>
            <a:r>
              <a:rPr lang="en-GB" sz="1700"/>
              <a:t>below</a:t>
            </a:r>
            <a:r>
              <a:rPr lang="en-GB" sz="1700"/>
              <a:t> demonstrate the testing process, which involved sending a test JSON request and verifying a 200 OK response to confirm correct operation.</a:t>
            </a:r>
            <a:endParaRPr sz="17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700"/>
              <a:t>Ex. Login                                                  Ex. updateSettings                      Ex. getSpecificLog</a:t>
            </a:r>
            <a:endParaRPr sz="17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406" name="Google Shape;406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200" y="3288474"/>
            <a:ext cx="1567975" cy="88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7200" y="4218300"/>
            <a:ext cx="3222200" cy="832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5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87695" y="3229670"/>
            <a:ext cx="1625300" cy="88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5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487688" y="4173425"/>
            <a:ext cx="2504475" cy="832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5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377050" y="3328250"/>
            <a:ext cx="2069750" cy="68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5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377050" y="4071100"/>
            <a:ext cx="2676400" cy="93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54"/>
          <p:cNvPicPr preferRelativeResize="0"/>
          <p:nvPr/>
        </p:nvPicPr>
        <p:blipFill rotWithShape="1">
          <a:blip r:embed="rId10">
            <a:alphaModFix/>
          </a:blip>
          <a:srcRect b="0" l="0" r="0" t="16978"/>
          <a:stretch/>
        </p:blipFill>
        <p:spPr>
          <a:xfrm>
            <a:off x="8044048" y="0"/>
            <a:ext cx="1099953" cy="12176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5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User Interface Testing</a:t>
            </a:r>
            <a:endParaRPr/>
          </a:p>
        </p:txBody>
      </p:sp>
      <p:pic>
        <p:nvPicPr>
          <p:cNvPr id="418" name="Google Shape;418;p55"/>
          <p:cNvPicPr preferRelativeResize="0"/>
          <p:nvPr/>
        </p:nvPicPr>
        <p:blipFill rotWithShape="1">
          <a:blip r:embed="rId3">
            <a:alphaModFix/>
          </a:blip>
          <a:srcRect b="0" l="0" r="0" t="16978"/>
          <a:stretch/>
        </p:blipFill>
        <p:spPr>
          <a:xfrm>
            <a:off x="8044048" y="0"/>
            <a:ext cx="1099953" cy="12176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55" title="Screen Recording 2025-02-19 035315.mp4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12649" y="347725"/>
            <a:ext cx="2579075" cy="4283549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55"/>
          <p:cNvSpPr txBox="1"/>
          <p:nvPr/>
        </p:nvSpPr>
        <p:spPr>
          <a:xfrm>
            <a:off x="311700" y="1069075"/>
            <a:ext cx="4493100" cy="9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Testing Approach: Conducted alongside frontend </a:t>
            </a:r>
            <a:r>
              <a:rPr lang="en-GB" sz="16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development</a:t>
            </a:r>
            <a:r>
              <a:rPr lang="en-GB" sz="16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 to ensure real-time validation.</a:t>
            </a:r>
            <a:endParaRPr sz="16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421" name="Google Shape;421;p55"/>
          <p:cNvSpPr txBox="1"/>
          <p:nvPr/>
        </p:nvSpPr>
        <p:spPr>
          <a:xfrm>
            <a:off x="311700" y="1749400"/>
            <a:ext cx="3812700" cy="14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Key Focus Areas:</a:t>
            </a:r>
            <a:endParaRPr sz="16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17500" lvl="0" marL="9144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</a:pPr>
            <a:r>
              <a:rPr lang="en-GB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API </a:t>
            </a:r>
            <a:r>
              <a:rPr lang="en-GB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frontend</a:t>
            </a:r>
            <a:r>
              <a:rPr lang="en-GB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 calls to ensure seamless </a:t>
            </a:r>
            <a:r>
              <a:rPr lang="en-GB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communication</a:t>
            </a:r>
            <a:r>
              <a:rPr lang="en-GB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 between app and server</a:t>
            </a:r>
            <a:endParaRPr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17500" lvl="0" marL="9144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</a:pPr>
            <a:r>
              <a:rPr lang="en-GB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User interface responsiveness and functionality </a:t>
            </a:r>
            <a:endParaRPr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422" name="Google Shape;422;p55"/>
          <p:cNvSpPr txBox="1"/>
          <p:nvPr/>
        </p:nvSpPr>
        <p:spPr>
          <a:xfrm>
            <a:off x="311700" y="3259550"/>
            <a:ext cx="4261200" cy="9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Testing </a:t>
            </a:r>
            <a:r>
              <a:rPr lang="en-GB" sz="16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Environment</a:t>
            </a:r>
            <a:r>
              <a:rPr lang="en-GB" sz="16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: </a:t>
            </a:r>
            <a:r>
              <a:rPr lang="en-GB" sz="16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Android</a:t>
            </a:r>
            <a:r>
              <a:rPr lang="en-GB" sz="16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 Studio Emulator</a:t>
            </a:r>
            <a:endParaRPr sz="16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423" name="Google Shape;423;p55"/>
          <p:cNvSpPr txBox="1"/>
          <p:nvPr/>
        </p:nvSpPr>
        <p:spPr>
          <a:xfrm>
            <a:off x="311700" y="3696850"/>
            <a:ext cx="5100900" cy="12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Example Video: </a:t>
            </a:r>
            <a:r>
              <a:rPr lang="en-GB" sz="15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Demonstrates</a:t>
            </a:r>
            <a:r>
              <a:rPr lang="en-GB" sz="15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 the user experience while showing the features of each screen</a:t>
            </a:r>
            <a:br>
              <a:rPr lang="en-GB" sz="15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</a:br>
            <a:r>
              <a:rPr lang="en-GB" sz="15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	</a:t>
            </a:r>
            <a:endParaRPr sz="15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424" name="Google Shape;424;p55"/>
          <p:cNvSpPr txBox="1"/>
          <p:nvPr/>
        </p:nvSpPr>
        <p:spPr>
          <a:xfrm>
            <a:off x="537150" y="4268800"/>
            <a:ext cx="4650000" cy="4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Login -&gt; Home Screen -&gt; Activity Logs -&gt; Detailed Log 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5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Hardware </a:t>
            </a:r>
            <a:r>
              <a:rPr lang="en-GB"/>
              <a:t>Testing</a:t>
            </a:r>
            <a:endParaRPr/>
          </a:p>
        </p:txBody>
      </p:sp>
      <p:sp>
        <p:nvSpPr>
          <p:cNvPr id="430" name="Google Shape;430;p5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All demo testing was done with through hole components and breadboarding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Through-hole hardware components were tested multiple times in the senior design lab to verify proper functionality and ensure accurate results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Surface-mount components will require additional testing once the PCB arrives. However, comparable through-hole components were used during initial testing to validate performance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Optical hardware testing was conducted in the senior design lab, with feedback and guidance from Dr. Weeks to optimize performance and results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31" name="Google Shape;431;p56"/>
          <p:cNvPicPr preferRelativeResize="0"/>
          <p:nvPr/>
        </p:nvPicPr>
        <p:blipFill rotWithShape="1">
          <a:blip r:embed="rId3">
            <a:alphaModFix/>
          </a:blip>
          <a:srcRect b="17033" l="23145" r="22355" t="29318"/>
          <a:stretch/>
        </p:blipFill>
        <p:spPr>
          <a:xfrm>
            <a:off x="8429675" y="0"/>
            <a:ext cx="701549" cy="920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5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Optical Hardware Testing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7" name="Google Shape;437;p57"/>
          <p:cNvSpPr txBox="1"/>
          <p:nvPr>
            <p:ph idx="1" type="body"/>
          </p:nvPr>
        </p:nvSpPr>
        <p:spPr>
          <a:xfrm>
            <a:off x="253800" y="894925"/>
            <a:ext cx="4055400" cy="348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/>
              <a:t>1/6/25, </a:t>
            </a:r>
            <a:r>
              <a:rPr lang="en-GB" sz="1500"/>
              <a:t>5 cm max detection range:</a:t>
            </a:r>
            <a:r>
              <a:rPr lang="en-GB" sz="1400"/>
              <a:t> </a:t>
            </a:r>
            <a:r>
              <a:rPr lang="en-GB" sz="1200"/>
              <a:t>LED-photodiode </a:t>
            </a:r>
            <a:r>
              <a:rPr lang="en-GB" sz="1200"/>
              <a:t>connected directly to ESP-32. LED was not getting enough power. First design is not practical even if it works. </a:t>
            </a:r>
            <a:endParaRPr sz="12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200"/>
          </a:p>
        </p:txBody>
      </p:sp>
      <p:pic>
        <p:nvPicPr>
          <p:cNvPr id="438" name="Google Shape;438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525" y="1732325"/>
            <a:ext cx="1541150" cy="1692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57"/>
          <p:cNvPicPr preferRelativeResize="0"/>
          <p:nvPr/>
        </p:nvPicPr>
        <p:blipFill rotWithShape="1">
          <a:blip r:embed="rId4">
            <a:alphaModFix/>
          </a:blip>
          <a:srcRect b="-3250" l="0" r="0" t="3250"/>
          <a:stretch/>
        </p:blipFill>
        <p:spPr>
          <a:xfrm>
            <a:off x="2332100" y="1787100"/>
            <a:ext cx="1757901" cy="1705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57" title="5cm test - 1739893183360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72600" y="3480150"/>
            <a:ext cx="2217800" cy="166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57"/>
          <p:cNvPicPr preferRelativeResize="0"/>
          <p:nvPr/>
        </p:nvPicPr>
        <p:blipFill rotWithShape="1">
          <a:blip r:embed="rId7">
            <a:alphaModFix/>
          </a:blip>
          <a:srcRect b="10976" l="28530" r="35510" t="0"/>
          <a:stretch/>
        </p:blipFill>
        <p:spPr>
          <a:xfrm>
            <a:off x="8104876" y="0"/>
            <a:ext cx="1039125" cy="1201350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p57"/>
          <p:cNvSpPr txBox="1"/>
          <p:nvPr/>
        </p:nvSpPr>
        <p:spPr>
          <a:xfrm>
            <a:off x="4408500" y="915625"/>
            <a:ext cx="4423800" cy="34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5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1/15/25, 10 cm max detection range: </a:t>
            </a:r>
            <a:r>
              <a:rPr lang="en-GB" sz="12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LED connected to 5V supply instead, photodiode directly to ESP-32. Lots if light interference, photodiode is getting low signal. We can’t get longer range.</a:t>
            </a:r>
            <a:endParaRPr/>
          </a:p>
        </p:txBody>
      </p:sp>
      <p:pic>
        <p:nvPicPr>
          <p:cNvPr id="443" name="Google Shape;443;p57"/>
          <p:cNvPicPr preferRelativeResize="0"/>
          <p:nvPr/>
        </p:nvPicPr>
        <p:blipFill rotWithShape="1">
          <a:blip r:embed="rId8">
            <a:alphaModFix/>
          </a:blip>
          <a:srcRect b="0" l="-2870" r="2869" t="0"/>
          <a:stretch/>
        </p:blipFill>
        <p:spPr>
          <a:xfrm>
            <a:off x="4295613" y="2571750"/>
            <a:ext cx="2306125" cy="1516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5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716400" y="2571750"/>
            <a:ext cx="2097000" cy="1516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5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Optical Hardware Testing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0" name="Google Shape;450;p58"/>
          <p:cNvSpPr txBox="1"/>
          <p:nvPr>
            <p:ph idx="1" type="body"/>
          </p:nvPr>
        </p:nvSpPr>
        <p:spPr>
          <a:xfrm>
            <a:off x="237275" y="962275"/>
            <a:ext cx="3956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500"/>
              <a:t>1/22/25, 15 cm max detection range: </a:t>
            </a:r>
            <a:r>
              <a:rPr lang="en-GB" sz="1200"/>
              <a:t>LED supplied with 5V and using transistor for modulation. Adding lens and filter. Components are loose, photodiode gets low signal. We are struggling to get more range. </a:t>
            </a:r>
            <a:endParaRPr/>
          </a:p>
        </p:txBody>
      </p:sp>
      <p:sp>
        <p:nvSpPr>
          <p:cNvPr id="451" name="Google Shape;451;p58"/>
          <p:cNvSpPr txBox="1"/>
          <p:nvPr/>
        </p:nvSpPr>
        <p:spPr>
          <a:xfrm>
            <a:off x="4350525" y="938125"/>
            <a:ext cx="4440900" cy="346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5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1/30/25, 20 cm max detection range: </a:t>
            </a:r>
            <a:r>
              <a:rPr lang="en-GB" sz="12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Adding op-amp to photodiode for signal amplification. Components are loose in first housing, improved photodiode signal but high noise due to bad op-amp. 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pic>
        <p:nvPicPr>
          <p:cNvPr id="452" name="Google Shape;452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500" y="2177753"/>
            <a:ext cx="2324625" cy="1746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3" name="Google Shape;453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61737" y="2205350"/>
            <a:ext cx="2402714" cy="158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4" name="Google Shape;454;p58" title="60cm test - 1739993421082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05950" y="2177750"/>
            <a:ext cx="2114825" cy="1586138"/>
          </a:xfrm>
          <a:prstGeom prst="rect">
            <a:avLst/>
          </a:prstGeom>
          <a:noFill/>
          <a:ln>
            <a:noFill/>
          </a:ln>
        </p:spPr>
      </p:pic>
      <p:pic>
        <p:nvPicPr>
          <p:cNvPr id="455" name="Google Shape;455;p58" title="IMG_0302.MOV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593487" y="2232700"/>
            <a:ext cx="1527692" cy="2715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58"/>
          <p:cNvPicPr preferRelativeResize="0"/>
          <p:nvPr/>
        </p:nvPicPr>
        <p:blipFill rotWithShape="1">
          <a:blip r:embed="rId9">
            <a:alphaModFix/>
          </a:blip>
          <a:srcRect b="10976" l="28530" r="35510" t="0"/>
          <a:stretch/>
        </p:blipFill>
        <p:spPr>
          <a:xfrm>
            <a:off x="8104876" y="0"/>
            <a:ext cx="1039125" cy="120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5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Optical Hardware Testing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62" name="Google Shape;462;p59"/>
          <p:cNvPicPr preferRelativeResize="0"/>
          <p:nvPr/>
        </p:nvPicPr>
        <p:blipFill rotWithShape="1">
          <a:blip r:embed="rId3">
            <a:alphaModFix/>
          </a:blip>
          <a:srcRect b="10976" l="28530" r="35510" t="0"/>
          <a:stretch/>
        </p:blipFill>
        <p:spPr>
          <a:xfrm>
            <a:off x="8104876" y="0"/>
            <a:ext cx="1039125" cy="1201350"/>
          </a:xfrm>
          <a:prstGeom prst="rect">
            <a:avLst/>
          </a:prstGeom>
          <a:noFill/>
          <a:ln>
            <a:noFill/>
          </a:ln>
        </p:spPr>
      </p:pic>
      <p:sp>
        <p:nvSpPr>
          <p:cNvPr id="463" name="Google Shape;463;p59"/>
          <p:cNvSpPr txBox="1"/>
          <p:nvPr>
            <p:ph idx="1" type="body"/>
          </p:nvPr>
        </p:nvSpPr>
        <p:spPr>
          <a:xfrm>
            <a:off x="311700" y="1007150"/>
            <a:ext cx="3799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2/3/25, 25</a:t>
            </a:r>
            <a:r>
              <a:rPr lang="en-GB" sz="1600"/>
              <a:t> cm max detection range:</a:t>
            </a:r>
            <a:r>
              <a:rPr lang="en-GB"/>
              <a:t> </a:t>
            </a:r>
            <a:r>
              <a:rPr lang="en-GB" sz="1200"/>
              <a:t>Adding improved housing for optical components ensuring alignment and reducing ambient light interference. Increased current supplied to IR-LED.</a:t>
            </a:r>
            <a:endParaRPr sz="12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200"/>
              <a:t>    </a:t>
            </a:r>
            <a:endParaRPr sz="1200"/>
          </a:p>
        </p:txBody>
      </p:sp>
      <p:sp>
        <p:nvSpPr>
          <p:cNvPr id="464" name="Google Shape;464;p59"/>
          <p:cNvSpPr txBox="1"/>
          <p:nvPr/>
        </p:nvSpPr>
        <p:spPr>
          <a:xfrm>
            <a:off x="4482875" y="970550"/>
            <a:ext cx="4349400" cy="34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pic>
        <p:nvPicPr>
          <p:cNvPr id="465" name="Google Shape;465;p59" title="IMG_0313.MOV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56350" y="1108000"/>
            <a:ext cx="2402725" cy="378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p5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1431" y="2359601"/>
            <a:ext cx="2142951" cy="239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6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Alarm Testing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2" name="Google Shape;472;p6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GB"/>
              <a:t>This test verifies the alarm response logic and confirms the system correctly initiates an audible alert.</a:t>
            </a:r>
            <a:endParaRPr/>
          </a:p>
        </p:txBody>
      </p:sp>
      <p:pic>
        <p:nvPicPr>
          <p:cNvPr id="473" name="Google Shape;473;p60" title="Video.mov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91625" y="1954500"/>
            <a:ext cx="2647025" cy="2738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Google Shape;474;p60"/>
          <p:cNvPicPr preferRelativeResize="0"/>
          <p:nvPr/>
        </p:nvPicPr>
        <p:blipFill rotWithShape="1">
          <a:blip r:embed="rId5">
            <a:alphaModFix/>
          </a:blip>
          <a:srcRect b="17033" l="23145" r="22355" t="29318"/>
          <a:stretch/>
        </p:blipFill>
        <p:spPr>
          <a:xfrm>
            <a:off x="8429675" y="0"/>
            <a:ext cx="701549" cy="920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6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Camera Testing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80" name="Google Shape;480;p6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 sz="1400"/>
              <a:t>Verified proper camera initialization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 sz="1400"/>
              <a:t>Ensured the </a:t>
            </a:r>
            <a:r>
              <a:rPr lang="en-GB" sz="1400"/>
              <a:t>camera</a:t>
            </a:r>
            <a:r>
              <a:rPr lang="en-GB" sz="1400"/>
              <a:t> successfully captured images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GB" sz="1400"/>
              <a:t>Tested SPI communication between the ESP32 and camera</a:t>
            </a:r>
            <a:endParaRPr sz="1400"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400"/>
          </a:p>
        </p:txBody>
      </p:sp>
      <p:pic>
        <p:nvPicPr>
          <p:cNvPr id="481" name="Google Shape;481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89825" y="2165050"/>
            <a:ext cx="2287175" cy="2978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2" name="Google Shape;482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975" y="2165050"/>
            <a:ext cx="2233851" cy="2978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p61"/>
          <p:cNvPicPr preferRelativeResize="0"/>
          <p:nvPr/>
        </p:nvPicPr>
        <p:blipFill rotWithShape="1">
          <a:blip r:embed="rId5">
            <a:alphaModFix/>
          </a:blip>
          <a:srcRect b="0" l="0" r="0" t="16978"/>
          <a:stretch/>
        </p:blipFill>
        <p:spPr>
          <a:xfrm>
            <a:off x="8044048" y="0"/>
            <a:ext cx="1099953" cy="12176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 Optical Specifications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6" name="Google Shape;96;p17"/>
          <p:cNvSpPr txBox="1"/>
          <p:nvPr>
            <p:ph idx="1" type="body"/>
          </p:nvPr>
        </p:nvSpPr>
        <p:spPr>
          <a:xfrm>
            <a:off x="35305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97" name="Google Shape;97;p17"/>
          <p:cNvGraphicFramePr/>
          <p:nvPr/>
        </p:nvGraphicFramePr>
        <p:xfrm>
          <a:off x="1527188" y="14609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{D9121C3F-6684-4ABA-9F60-67627FDADF84}</a:tableStyleId>
              </a:tblPr>
              <a:tblGrid>
                <a:gridCol w="2029875"/>
                <a:gridCol w="2029875"/>
                <a:gridCol w="2029875"/>
              </a:tblGrid>
              <a:tr h="4164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Component</a:t>
                      </a:r>
                      <a:endParaRPr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Parameter</a:t>
                      </a:r>
                      <a:endParaRPr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Specification</a:t>
                      </a:r>
                      <a:endParaRPr b="1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6450">
                <a:tc row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LED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Field of View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Minimum 40°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6450">
                <a:tc vMerge="1"/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Wavelength range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780 - 1000 nm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6450">
                <a:tc row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Photodiode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Field of View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Minimum 40°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6450">
                <a:tc vMerge="1"/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Wavelength range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780- 1000 nm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64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Lens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Focal Length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Less than 7 mm 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64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Filter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Center wavelength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780 - 1000 nm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27350" marB="27350" marR="27350" marL="273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98" name="Google Shape;98;p17"/>
          <p:cNvPicPr preferRelativeResize="0"/>
          <p:nvPr/>
        </p:nvPicPr>
        <p:blipFill rotWithShape="1">
          <a:blip r:embed="rId3">
            <a:alphaModFix/>
          </a:blip>
          <a:srcRect b="10976" l="28530" r="35510" t="0"/>
          <a:stretch/>
        </p:blipFill>
        <p:spPr>
          <a:xfrm>
            <a:off x="8104876" y="0"/>
            <a:ext cx="1039125" cy="120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62"/>
          <p:cNvSpPr txBox="1"/>
          <p:nvPr>
            <p:ph type="title"/>
          </p:nvPr>
        </p:nvSpPr>
        <p:spPr>
          <a:xfrm>
            <a:off x="311700" y="-12175"/>
            <a:ext cx="3561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Power Supply Testing</a:t>
            </a:r>
            <a:endParaRPr/>
          </a:p>
        </p:txBody>
      </p:sp>
      <p:pic>
        <p:nvPicPr>
          <p:cNvPr id="489" name="Google Shape;489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885771"/>
            <a:ext cx="1743924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21600" y="2885775"/>
            <a:ext cx="1743924" cy="2159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3" y="560525"/>
            <a:ext cx="1743924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6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21600" y="560537"/>
            <a:ext cx="1743924" cy="21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Google Shape;493;p62"/>
          <p:cNvSpPr txBox="1"/>
          <p:nvPr/>
        </p:nvSpPr>
        <p:spPr>
          <a:xfrm>
            <a:off x="1789450" y="417400"/>
            <a:ext cx="977100" cy="4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rPr>
              <a:t>Main Power</a:t>
            </a:r>
            <a:endParaRPr sz="1800">
              <a:solidFill>
                <a:schemeClr val="dk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rPr>
              <a:t>Voltage Supply Test</a:t>
            </a:r>
            <a:endParaRPr sz="1800">
              <a:solidFill>
                <a:schemeClr val="dk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rPr>
              <a:t>Current Supply Test</a:t>
            </a:r>
            <a:endParaRPr sz="1800">
              <a:solidFill>
                <a:schemeClr val="dk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rPr>
              <a:t>(relay load)</a:t>
            </a:r>
            <a:endParaRPr sz="1800">
              <a:solidFill>
                <a:schemeClr val="dk1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pic>
        <p:nvPicPr>
          <p:cNvPr id="494" name="Google Shape;494;p62"/>
          <p:cNvPicPr preferRelativeResize="0"/>
          <p:nvPr/>
        </p:nvPicPr>
        <p:blipFill rotWithShape="1">
          <a:blip r:embed="rId7">
            <a:alphaModFix/>
          </a:blip>
          <a:srcRect b="9640" l="24414" r="0" t="20144"/>
          <a:stretch/>
        </p:blipFill>
        <p:spPr>
          <a:xfrm>
            <a:off x="7400078" y="2885775"/>
            <a:ext cx="1743924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5" name="Google Shape;495;p62"/>
          <p:cNvPicPr preferRelativeResize="0"/>
          <p:nvPr/>
        </p:nvPicPr>
        <p:blipFill rotWithShape="1">
          <a:blip r:embed="rId8">
            <a:alphaModFix/>
          </a:blip>
          <a:srcRect b="0" l="0" r="0" t="13621"/>
          <a:stretch/>
        </p:blipFill>
        <p:spPr>
          <a:xfrm>
            <a:off x="7400075" y="712077"/>
            <a:ext cx="1743924" cy="2008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96" name="Google Shape;496;p6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703675" y="2885803"/>
            <a:ext cx="1620004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p6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703668" y="560525"/>
            <a:ext cx="1620000" cy="21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8" name="Google Shape;498;p62"/>
          <p:cNvSpPr txBox="1"/>
          <p:nvPr/>
        </p:nvSpPr>
        <p:spPr>
          <a:xfrm>
            <a:off x="6359088" y="515100"/>
            <a:ext cx="977100" cy="4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rPr>
              <a:t>Backup</a:t>
            </a:r>
            <a:r>
              <a:rPr lang="en-GB" sz="18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rPr>
              <a:t> Power</a:t>
            </a:r>
            <a:endParaRPr sz="1800">
              <a:solidFill>
                <a:schemeClr val="dk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rPr>
              <a:t>Voltage Supply Test</a:t>
            </a:r>
            <a:endParaRPr sz="1800">
              <a:solidFill>
                <a:schemeClr val="dk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rPr>
              <a:t>Current Supply Test</a:t>
            </a:r>
            <a:endParaRPr sz="1800">
              <a:solidFill>
                <a:schemeClr val="dk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cxnSp>
        <p:nvCxnSpPr>
          <p:cNvPr id="499" name="Google Shape;499;p62"/>
          <p:cNvCxnSpPr/>
          <p:nvPr/>
        </p:nvCxnSpPr>
        <p:spPr>
          <a:xfrm flipH="1" rot="10800000">
            <a:off x="1600675" y="2266250"/>
            <a:ext cx="1315800" cy="10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00" name="Google Shape;500;p62"/>
          <p:cNvCxnSpPr/>
          <p:nvPr/>
        </p:nvCxnSpPr>
        <p:spPr>
          <a:xfrm flipH="1" rot="10800000">
            <a:off x="6259250" y="2266250"/>
            <a:ext cx="1315800" cy="10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01" name="Google Shape;501;p62"/>
          <p:cNvCxnSpPr/>
          <p:nvPr/>
        </p:nvCxnSpPr>
        <p:spPr>
          <a:xfrm flipH="1" rot="10800000">
            <a:off x="1600675" y="4171250"/>
            <a:ext cx="1315800" cy="10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02" name="Google Shape;502;p62"/>
          <p:cNvCxnSpPr/>
          <p:nvPr/>
        </p:nvCxnSpPr>
        <p:spPr>
          <a:xfrm flipH="1" rot="10800000">
            <a:off x="6281100" y="4247450"/>
            <a:ext cx="1315800" cy="10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503" name="Google Shape;503;p62"/>
          <p:cNvPicPr preferRelativeResize="0"/>
          <p:nvPr/>
        </p:nvPicPr>
        <p:blipFill rotWithShape="1">
          <a:blip r:embed="rId11">
            <a:alphaModFix/>
          </a:blip>
          <a:srcRect b="17033" l="23145" r="22355" t="29318"/>
          <a:stretch/>
        </p:blipFill>
        <p:spPr>
          <a:xfrm>
            <a:off x="8429675" y="0"/>
            <a:ext cx="701549" cy="920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63"/>
          <p:cNvSpPr txBox="1"/>
          <p:nvPr>
            <p:ph type="title"/>
          </p:nvPr>
        </p:nvSpPr>
        <p:spPr>
          <a:xfrm>
            <a:off x="311700" y="64025"/>
            <a:ext cx="3629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Switching System Testing</a:t>
            </a:r>
            <a:endParaRPr/>
          </a:p>
        </p:txBody>
      </p:sp>
      <p:sp>
        <p:nvSpPr>
          <p:cNvPr id="509" name="Google Shape;509;p63"/>
          <p:cNvSpPr txBox="1"/>
          <p:nvPr>
            <p:ph idx="1" type="body"/>
          </p:nvPr>
        </p:nvSpPr>
        <p:spPr>
          <a:xfrm>
            <a:off x="72000" y="636725"/>
            <a:ext cx="4780200" cy="50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solidFill>
                  <a:srgbClr val="FFFF00"/>
                </a:solidFill>
              </a:rPr>
              <a:t>Yellow</a:t>
            </a:r>
            <a:r>
              <a:rPr lang="en-GB"/>
              <a:t>: Main Power	</a:t>
            </a:r>
            <a:r>
              <a:rPr lang="en-GB">
                <a:solidFill>
                  <a:srgbClr val="00FF00"/>
                </a:solidFill>
              </a:rPr>
              <a:t>Green</a:t>
            </a:r>
            <a:r>
              <a:rPr lang="en-GB"/>
              <a:t>: Backup Power</a:t>
            </a:r>
            <a:endParaRPr/>
          </a:p>
        </p:txBody>
      </p:sp>
      <p:pic>
        <p:nvPicPr>
          <p:cNvPr id="510" name="Google Shape;510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000" y="1290000"/>
            <a:ext cx="3000000" cy="183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Google Shape;511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2000" y="1290014"/>
            <a:ext cx="3000000" cy="18333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" name="Google Shape;512;p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72000" y="1289999"/>
            <a:ext cx="3000000" cy="1833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13" name="Google Shape;513;p63"/>
          <p:cNvCxnSpPr/>
          <p:nvPr/>
        </p:nvCxnSpPr>
        <p:spPr>
          <a:xfrm flipH="1">
            <a:off x="3941275" y="1098425"/>
            <a:ext cx="910800" cy="891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14" name="Google Shape;514;p63"/>
          <p:cNvSpPr txBox="1"/>
          <p:nvPr/>
        </p:nvSpPr>
        <p:spPr>
          <a:xfrm>
            <a:off x="4852075" y="636725"/>
            <a:ext cx="1261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5V Output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cxnSp>
        <p:nvCxnSpPr>
          <p:cNvPr id="515" name="Google Shape;515;p63"/>
          <p:cNvCxnSpPr/>
          <p:nvPr/>
        </p:nvCxnSpPr>
        <p:spPr>
          <a:xfrm>
            <a:off x="6072000" y="1098425"/>
            <a:ext cx="910800" cy="891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516" name="Google Shape;516;p63"/>
          <p:cNvPicPr preferRelativeResize="0"/>
          <p:nvPr/>
        </p:nvPicPr>
        <p:blipFill rotWithShape="1">
          <a:blip r:embed="rId6">
            <a:alphaModFix/>
          </a:blip>
          <a:srcRect b="0" l="0" r="8290" t="0"/>
          <a:stretch/>
        </p:blipFill>
        <p:spPr>
          <a:xfrm>
            <a:off x="1240375" y="3191375"/>
            <a:ext cx="2915748" cy="1494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p63"/>
          <p:cNvPicPr preferRelativeResize="0"/>
          <p:nvPr/>
        </p:nvPicPr>
        <p:blipFill rotWithShape="1">
          <a:blip r:embed="rId7">
            <a:alphaModFix/>
          </a:blip>
          <a:srcRect b="0" l="0" r="10136" t="0"/>
          <a:stretch/>
        </p:blipFill>
        <p:spPr>
          <a:xfrm>
            <a:off x="5181600" y="3197525"/>
            <a:ext cx="2857027" cy="1484049"/>
          </a:xfrm>
          <a:prstGeom prst="rect">
            <a:avLst/>
          </a:prstGeom>
          <a:noFill/>
          <a:ln>
            <a:noFill/>
          </a:ln>
        </p:spPr>
      </p:pic>
      <p:sp>
        <p:nvSpPr>
          <p:cNvPr id="518" name="Google Shape;518;p63"/>
          <p:cNvSpPr txBox="1"/>
          <p:nvPr/>
        </p:nvSpPr>
        <p:spPr>
          <a:xfrm>
            <a:off x="0" y="4404588"/>
            <a:ext cx="1728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FF00"/>
                </a:solidFill>
                <a:latin typeface="Average"/>
                <a:ea typeface="Average"/>
                <a:cs typeface="Average"/>
                <a:sym typeface="Average"/>
              </a:rPr>
              <a:t>Green LED</a:t>
            </a:r>
            <a:r>
              <a:rPr lang="en-GB" sz="18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rPr>
              <a:t>: Main power on</a:t>
            </a:r>
            <a:endParaRPr sz="1800">
              <a:solidFill>
                <a:schemeClr val="dk1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519" name="Google Shape;519;p63"/>
          <p:cNvSpPr txBox="1"/>
          <p:nvPr/>
        </p:nvSpPr>
        <p:spPr>
          <a:xfrm>
            <a:off x="7262100" y="4404600"/>
            <a:ext cx="1881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0000"/>
                </a:solidFill>
                <a:latin typeface="Average"/>
                <a:ea typeface="Average"/>
                <a:cs typeface="Average"/>
                <a:sym typeface="Average"/>
              </a:rPr>
              <a:t>Red</a:t>
            </a:r>
            <a:r>
              <a:rPr lang="en-GB" sz="1800">
                <a:solidFill>
                  <a:srgbClr val="FF0000"/>
                </a:solidFill>
                <a:latin typeface="Average"/>
                <a:ea typeface="Average"/>
                <a:cs typeface="Average"/>
                <a:sym typeface="Average"/>
              </a:rPr>
              <a:t> LED</a:t>
            </a:r>
            <a:r>
              <a:rPr lang="en-GB" sz="18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rPr>
              <a:t>: </a:t>
            </a:r>
            <a:endParaRPr sz="1800">
              <a:solidFill>
                <a:schemeClr val="dk1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rPr>
              <a:t>Backup power on</a:t>
            </a:r>
            <a:endParaRPr sz="1800">
              <a:solidFill>
                <a:schemeClr val="dk1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cxnSp>
        <p:nvCxnSpPr>
          <p:cNvPr id="520" name="Google Shape;520;p63"/>
          <p:cNvCxnSpPr/>
          <p:nvPr/>
        </p:nvCxnSpPr>
        <p:spPr>
          <a:xfrm rot="10800000">
            <a:off x="7668600" y="4299800"/>
            <a:ext cx="413100" cy="32610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21" name="Google Shape;521;p63"/>
          <p:cNvSpPr txBox="1"/>
          <p:nvPr/>
        </p:nvSpPr>
        <p:spPr>
          <a:xfrm>
            <a:off x="0" y="3375350"/>
            <a:ext cx="1240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Switch on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cxnSp>
        <p:nvCxnSpPr>
          <p:cNvPr id="522" name="Google Shape;522;p63"/>
          <p:cNvCxnSpPr/>
          <p:nvPr/>
        </p:nvCxnSpPr>
        <p:spPr>
          <a:xfrm>
            <a:off x="252275" y="3755950"/>
            <a:ext cx="988200" cy="27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23" name="Google Shape;523;p63"/>
          <p:cNvSpPr txBox="1"/>
          <p:nvPr/>
        </p:nvSpPr>
        <p:spPr>
          <a:xfrm>
            <a:off x="4076050" y="3449350"/>
            <a:ext cx="1261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Switch off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cxnSp>
        <p:nvCxnSpPr>
          <p:cNvPr id="524" name="Google Shape;524;p63"/>
          <p:cNvCxnSpPr/>
          <p:nvPr/>
        </p:nvCxnSpPr>
        <p:spPr>
          <a:xfrm>
            <a:off x="4233700" y="3837050"/>
            <a:ext cx="946200" cy="111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525" name="Google Shape;525;p63"/>
          <p:cNvPicPr preferRelativeResize="0"/>
          <p:nvPr/>
        </p:nvPicPr>
        <p:blipFill rotWithShape="1">
          <a:blip r:embed="rId8">
            <a:alphaModFix/>
          </a:blip>
          <a:srcRect b="17033" l="23145" r="22355" t="29318"/>
          <a:stretch/>
        </p:blipFill>
        <p:spPr>
          <a:xfrm>
            <a:off x="8429675" y="0"/>
            <a:ext cx="701549" cy="9207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26" name="Google Shape;526;p63"/>
          <p:cNvCxnSpPr/>
          <p:nvPr/>
        </p:nvCxnSpPr>
        <p:spPr>
          <a:xfrm flipH="1" rot="10800000">
            <a:off x="1307275" y="4754275"/>
            <a:ext cx="2511900" cy="1080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27" name="Google Shape;527;p63"/>
          <p:cNvCxnSpPr/>
          <p:nvPr/>
        </p:nvCxnSpPr>
        <p:spPr>
          <a:xfrm flipH="1" rot="10800000">
            <a:off x="3797275" y="4517425"/>
            <a:ext cx="21900" cy="2607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64"/>
          <p:cNvSpPr txBox="1"/>
          <p:nvPr>
            <p:ph type="title"/>
          </p:nvPr>
        </p:nvSpPr>
        <p:spPr>
          <a:xfrm>
            <a:off x="129550" y="592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Budget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533" name="Google Shape;533;p64"/>
          <p:cNvGraphicFramePr/>
          <p:nvPr/>
        </p:nvGraphicFramePr>
        <p:xfrm>
          <a:off x="420675" y="6319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{D9121C3F-6684-4ABA-9F60-67627FDADF84}</a:tableStyleId>
              </a:tblPr>
              <a:tblGrid>
                <a:gridCol w="1806300"/>
                <a:gridCol w="1806300"/>
                <a:gridCol w="1806300"/>
                <a:gridCol w="1806300"/>
              </a:tblGrid>
              <a:tr h="365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Component Name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Price (USD)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Quantity 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Subtotal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4A86E8"/>
                    </a:solidFill>
                  </a:tcPr>
                </a:tc>
              </a:tr>
              <a:tr h="365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Photodiode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$2.60 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$2.60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365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LED 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$3.00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$3.00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365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Lens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$12.99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$12.99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365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Filter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$35.00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$35.00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365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Camera Module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$10.00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$10.00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365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AC-DC Convertor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$9.73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$9.73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365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Battery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$6.95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$27.80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365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Battery Holder 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$9.90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$9.90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365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Relay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$3.30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$3.30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365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Regulator 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$1.83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$1.83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365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ESP32-WROOM-32E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$2.50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$2.50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534" name="Google Shape;534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46625" y="0"/>
            <a:ext cx="897376" cy="1132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65"/>
          <p:cNvSpPr txBox="1"/>
          <p:nvPr>
            <p:ph type="title"/>
          </p:nvPr>
        </p:nvSpPr>
        <p:spPr>
          <a:xfrm>
            <a:off x="311700" y="2805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Work Distribution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40" name="Google Shape;540;p65"/>
          <p:cNvPicPr preferRelativeResize="0"/>
          <p:nvPr/>
        </p:nvPicPr>
        <p:blipFill rotWithShape="1">
          <a:blip r:embed="rId3">
            <a:alphaModFix/>
          </a:blip>
          <a:srcRect b="0" l="0" r="0" t="16978"/>
          <a:stretch/>
        </p:blipFill>
        <p:spPr>
          <a:xfrm>
            <a:off x="8044048" y="0"/>
            <a:ext cx="1099953" cy="121760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41" name="Google Shape;541;p65"/>
          <p:cNvGraphicFramePr/>
          <p:nvPr/>
        </p:nvGraphicFramePr>
        <p:xfrm>
          <a:off x="311700" y="853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{D9121C3F-6684-4ABA-9F60-67627FDADF84}</a:tableStyleId>
              </a:tblPr>
              <a:tblGrid>
                <a:gridCol w="3619500"/>
                <a:gridCol w="3619500"/>
              </a:tblGrid>
              <a:tr h="3785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Member Name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Tasks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4A86E8"/>
                    </a:solidFill>
                  </a:tcPr>
                </a:tc>
              </a:tr>
              <a:tr h="990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Andrew Forde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PCB Design 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System Integration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MCU Camera Programming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Snapshot Technology Integration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990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Carlos Granja Angulo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Optical System Design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Optical System Integration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Sensor Calibration and Alignment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MCU Signal Processing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786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Matthew Berasa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MCU Communication Programming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Mobile App Development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Server, APIs, and Database Integration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8758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Andrew Topliffe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Power System Design AC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Power System Design DC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Alarm Circuit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Hardware Testing</a:t>
                      </a:r>
                      <a:endParaRPr sz="12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6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Progress &amp; Timeline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47" name="Google Shape;547;p66"/>
          <p:cNvSpPr txBox="1"/>
          <p:nvPr>
            <p:ph idx="1" type="body"/>
          </p:nvPr>
        </p:nvSpPr>
        <p:spPr>
          <a:xfrm>
            <a:off x="311700" y="1152475"/>
            <a:ext cx="8520600" cy="385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Completed: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7495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Component selection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749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Initial designs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749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Basic testing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749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App Development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In Progress: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7495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MCU optimization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749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Optical calibration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749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App </a:t>
            </a: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improvement</a:t>
            </a: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Remaining Work: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7495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PCB fabrication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749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Full system integration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749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Performance optimization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749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Times New Roman"/>
              <a:buChar char="●"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Final testing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548" name="Google Shape;548;p66"/>
          <p:cNvPicPr preferRelativeResize="0"/>
          <p:nvPr/>
        </p:nvPicPr>
        <p:blipFill rotWithShape="1">
          <a:blip r:embed="rId3">
            <a:alphaModFix/>
          </a:blip>
          <a:srcRect b="10976" l="28530" r="35510" t="0"/>
          <a:stretch/>
        </p:blipFill>
        <p:spPr>
          <a:xfrm>
            <a:off x="8104876" y="0"/>
            <a:ext cx="1039125" cy="120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House of Quality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4" name="Google Shape;104;p18"/>
          <p:cNvPicPr preferRelativeResize="0"/>
          <p:nvPr/>
        </p:nvPicPr>
        <p:blipFill rotWithShape="1">
          <a:blip r:embed="rId3">
            <a:alphaModFix/>
          </a:blip>
          <a:srcRect b="0" l="0" r="0" t="16978"/>
          <a:stretch/>
        </p:blipFill>
        <p:spPr>
          <a:xfrm>
            <a:off x="8044048" y="0"/>
            <a:ext cx="1099953" cy="12176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70596" y="59275"/>
            <a:ext cx="438290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Goals and Objectives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1" name="Google Shape;111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688"/>
              <a:buFont typeface="Arial"/>
              <a:buNone/>
            </a:pPr>
            <a:r>
              <a:rPr lang="en-GB" sz="1325"/>
              <a:t>BASIC:</a:t>
            </a:r>
            <a:endParaRPr sz="1325"/>
          </a:p>
          <a:p>
            <a:pPr indent="-312737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325"/>
              <a:buChar char="●"/>
            </a:pPr>
            <a:r>
              <a:rPr lang="en-GB" sz="1325"/>
              <a:t>Design an energy-efficient LED-Photodiode system through component selection</a:t>
            </a:r>
            <a:endParaRPr sz="1325"/>
          </a:p>
          <a:p>
            <a:pPr indent="-31273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25"/>
              <a:buChar char="●"/>
            </a:pPr>
            <a:r>
              <a:rPr lang="en-GB" sz="1325"/>
              <a:t>Develop high-speed detection with streamlined circuit layouts.</a:t>
            </a:r>
            <a:endParaRPr sz="1325"/>
          </a:p>
          <a:p>
            <a:pPr indent="-31273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25"/>
              <a:buChar char="●"/>
            </a:pPr>
            <a:r>
              <a:rPr lang="en-GB" sz="1325"/>
              <a:t>Create robust signal processing algorithms with specific wavelength selections and filtering techniques</a:t>
            </a:r>
            <a:endParaRPr sz="1325"/>
          </a:p>
          <a:p>
            <a:pPr indent="-31273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25"/>
              <a:buChar char="●"/>
            </a:pPr>
            <a:r>
              <a:rPr lang="en-GB" sz="1325"/>
              <a:t>Design a comprehensive mobile application with user interface elements and real-time data handling</a:t>
            </a:r>
            <a:endParaRPr sz="1325"/>
          </a:p>
          <a:p>
            <a:pPr indent="-31273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25"/>
              <a:buChar char="●"/>
            </a:pPr>
            <a:r>
              <a:rPr lang="en-GB" sz="1325"/>
              <a:t>Implement an AC power supply system with conversion circuits and voltage regulation systems</a:t>
            </a:r>
            <a:endParaRPr sz="132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688"/>
              <a:buFont typeface="Arial"/>
              <a:buNone/>
            </a:pPr>
            <a:r>
              <a:rPr lang="en-GB" sz="1325"/>
              <a:t>ADVANCED:</a:t>
            </a:r>
            <a:endParaRPr sz="1325"/>
          </a:p>
          <a:p>
            <a:pPr indent="-312737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325"/>
              <a:buChar char="●"/>
            </a:pPr>
            <a:r>
              <a:rPr lang="en-GB" sz="1325"/>
              <a:t>Design and integrate camera capture capabilities with efficient triggering mechanisms</a:t>
            </a:r>
            <a:endParaRPr sz="1325"/>
          </a:p>
          <a:p>
            <a:pPr indent="-31273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25"/>
              <a:buChar char="●"/>
            </a:pPr>
            <a:r>
              <a:rPr lang="en-GB" sz="1325"/>
              <a:t>Develop secure data storage solutions with encryption methods and access controls</a:t>
            </a:r>
            <a:endParaRPr sz="1325"/>
          </a:p>
          <a:p>
            <a:pPr indent="-31273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25"/>
              <a:buChar char="●"/>
            </a:pPr>
            <a:r>
              <a:rPr lang="en-GB" sz="1325"/>
              <a:t>Create a comprehensive backup power system </a:t>
            </a:r>
            <a:endParaRPr sz="1325"/>
          </a:p>
          <a:p>
            <a:pPr indent="-31273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25"/>
              <a:buChar char="●"/>
            </a:pPr>
            <a:r>
              <a:rPr lang="en-GB" sz="1325"/>
              <a:t>Implement wireless control systems with secure communication protocols</a:t>
            </a:r>
            <a:endParaRPr sz="132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688"/>
              <a:buFont typeface="Arial"/>
              <a:buNone/>
            </a:pPr>
            <a:r>
              <a:rPr lang="en-GB" sz="1325"/>
              <a:t>STRETCH:</a:t>
            </a:r>
            <a:endParaRPr sz="1325"/>
          </a:p>
          <a:p>
            <a:pPr indent="-312737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325"/>
              <a:buChar char="●"/>
            </a:pPr>
            <a:r>
              <a:rPr lang="en-GB" sz="1325"/>
              <a:t>Design advanced detection algorithms for human presence detection and pattern recognition</a:t>
            </a:r>
            <a:endParaRPr sz="1325"/>
          </a:p>
          <a:p>
            <a:pPr indent="-31273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25"/>
              <a:buChar char="●"/>
            </a:pPr>
            <a:r>
              <a:rPr lang="en-GB" sz="1325"/>
              <a:t>Develop enhanced range detection capabilities through optical system design</a:t>
            </a:r>
            <a:endParaRPr sz="1325"/>
          </a:p>
          <a:p>
            <a:pPr indent="-312737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25"/>
              <a:buChar char="●"/>
            </a:pPr>
            <a:r>
              <a:rPr lang="en-GB" sz="1325"/>
              <a:t>Create multiple LED-photodiode system with coordination protocols and synchronization methods</a:t>
            </a:r>
            <a:endParaRPr/>
          </a:p>
        </p:txBody>
      </p:sp>
      <p:pic>
        <p:nvPicPr>
          <p:cNvPr id="112" name="Google Shape;112;p19"/>
          <p:cNvPicPr preferRelativeResize="0"/>
          <p:nvPr/>
        </p:nvPicPr>
        <p:blipFill rotWithShape="1">
          <a:blip r:embed="rId3">
            <a:alphaModFix/>
          </a:blip>
          <a:srcRect b="10976" l="28530" r="35510" t="0"/>
          <a:stretch/>
        </p:blipFill>
        <p:spPr>
          <a:xfrm>
            <a:off x="8104876" y="0"/>
            <a:ext cx="1039125" cy="120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Optical Design and Calculations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18" name="Google Shape;11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836375"/>
            <a:ext cx="4270424" cy="2138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0"/>
          <p:cNvPicPr preferRelativeResize="0"/>
          <p:nvPr/>
        </p:nvPicPr>
        <p:blipFill rotWithShape="1">
          <a:blip r:embed="rId4">
            <a:alphaModFix/>
          </a:blip>
          <a:srcRect b="10976" l="28530" r="35510" t="0"/>
          <a:stretch/>
        </p:blipFill>
        <p:spPr>
          <a:xfrm>
            <a:off x="8236300" y="0"/>
            <a:ext cx="907700" cy="10494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0"/>
          <p:cNvSpPr txBox="1"/>
          <p:nvPr/>
        </p:nvSpPr>
        <p:spPr>
          <a:xfrm>
            <a:off x="4735650" y="1697050"/>
            <a:ext cx="4038900" cy="289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 our IR LED radiant intensity of </a:t>
            </a:r>
            <a:r>
              <a:rPr lang="en-GB" sz="120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70 mW</a:t>
            </a:r>
            <a:r>
              <a:rPr lang="en-GB" sz="120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/sr we calculated at our target distance of 1 meter. P = I/(4πr²) where I is </a:t>
            </a:r>
            <a:r>
              <a:rPr lang="en-GB" sz="120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initial</a:t>
            </a:r>
            <a:r>
              <a:rPr lang="en-GB" sz="120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intensity. It yields a power </a:t>
            </a:r>
            <a:r>
              <a:rPr lang="en-GB" sz="120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density</a:t>
            </a:r>
            <a:r>
              <a:rPr lang="en-GB" sz="120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of </a:t>
            </a:r>
            <a:r>
              <a:rPr lang="en-GB" sz="120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around 5.57mW/cm². </a:t>
            </a:r>
            <a:endParaRPr sz="1200">
              <a:solidFill>
                <a:schemeClr val="l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After object only 10% gets reflected living us 0.56 mW//cm². </a:t>
            </a:r>
            <a:endParaRPr sz="1200">
              <a:solidFill>
                <a:schemeClr val="l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Filter only passes 850nm with 90% intensity. Leaving us with 0.5mW//cm². </a:t>
            </a:r>
            <a:endParaRPr sz="1200">
              <a:solidFill>
                <a:schemeClr val="l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Photodiode with responsivity of 0.62 and active area of 1mm². The current received is Ip = 0.62 * 5*10^-3 * 10^-6 = 3.1 nA. Signal will be amplified using op-amp.  </a:t>
            </a:r>
            <a:endParaRPr sz="1200">
              <a:solidFill>
                <a:schemeClr val="l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imes New Roman"/>
                <a:ea typeface="Times New Roman"/>
                <a:cs typeface="Times New Roman"/>
                <a:sym typeface="Times New Roman"/>
              </a:rPr>
              <a:t>Optical Path Diagram</a:t>
            </a:r>
            <a:r>
              <a:rPr lang="en-GB"/>
              <a:t>  </a:t>
            </a:r>
            <a:endParaRPr/>
          </a:p>
        </p:txBody>
      </p:sp>
      <p:sp>
        <p:nvSpPr>
          <p:cNvPr id="126" name="Google Shape;126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The IR LED will be emitting light that will go through a lens to increase its FOV. Light will travel in free space up to the object for 0.5 - 1 meter. </a:t>
            </a:r>
            <a:endParaRPr sz="16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600"/>
              <a:t>Reflected light at 10% intensity has to travel back another 0.5 - 1 meter go through filter (blocks ambient light) and be detected by photodiode. </a:t>
            </a:r>
            <a:endParaRPr sz="16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7" name="Google Shape;12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7475" y="2805125"/>
            <a:ext cx="4979026" cy="1800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1"/>
          <p:cNvPicPr preferRelativeResize="0"/>
          <p:nvPr/>
        </p:nvPicPr>
        <p:blipFill rotWithShape="1">
          <a:blip r:embed="rId4">
            <a:alphaModFix/>
          </a:blip>
          <a:srcRect b="10976" l="28530" r="35510" t="0"/>
          <a:stretch/>
        </p:blipFill>
        <p:spPr>
          <a:xfrm>
            <a:off x="8236300" y="0"/>
            <a:ext cx="907700" cy="104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